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bg-BG" sz="2400">
                <a:latin typeface="Times New Roman" pitchFamily="18" charset="0"/>
              </a:endParaRPr>
            </a:p>
          </p:txBody>
        </p:sp>
        <p:sp>
          <p:nvSpPr>
            <p:cNvPr id="512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 sz="2400">
                <a:latin typeface="Times New Roman" pitchFamily="18" charset="0"/>
              </a:endParaRPr>
            </a:p>
          </p:txBody>
        </p:sp>
        <p:grpSp>
          <p:nvGrpSpPr>
            <p:cNvPr id="512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512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bg-BG" sz="2400">
                  <a:latin typeface="Times New Roman" pitchFamily="18" charset="0"/>
                </a:endParaRPr>
              </a:p>
            </p:txBody>
          </p:sp>
          <p:sp>
            <p:nvSpPr>
              <p:cNvPr id="512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bg-BG" sz="2400">
                  <a:latin typeface="Times New Roman" pitchFamily="18" charset="0"/>
                </a:endParaRPr>
              </a:p>
            </p:txBody>
          </p:sp>
          <p:sp>
            <p:nvSpPr>
              <p:cNvPr id="512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bg-BG" sz="2400">
                  <a:latin typeface="Times New Roman" pitchFamily="18" charset="0"/>
                </a:endParaRPr>
              </a:p>
            </p:txBody>
          </p:sp>
          <p:sp>
            <p:nvSpPr>
              <p:cNvPr id="512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bg-BG" sz="2400">
                  <a:latin typeface="Times New Roman" pitchFamily="18" charset="0"/>
                </a:endParaRPr>
              </a:p>
            </p:txBody>
          </p:sp>
          <p:sp>
            <p:nvSpPr>
              <p:cNvPr id="513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bg-BG" sz="2400">
                  <a:latin typeface="Times New Roman" pitchFamily="18" charset="0"/>
                </a:endParaRPr>
              </a:p>
            </p:txBody>
          </p:sp>
          <p:sp>
            <p:nvSpPr>
              <p:cNvPr id="513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bg-BG" sz="2400">
                  <a:latin typeface="Times New Roman" pitchFamily="18" charset="0"/>
                </a:endParaRPr>
              </a:p>
            </p:txBody>
          </p:sp>
          <p:sp>
            <p:nvSpPr>
              <p:cNvPr id="513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bg-BG" sz="2400">
                  <a:latin typeface="Times New Roman" pitchFamily="18" charset="0"/>
                </a:endParaRPr>
              </a:p>
            </p:txBody>
          </p:sp>
          <p:sp>
            <p:nvSpPr>
              <p:cNvPr id="513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bg-BG" sz="2400">
                  <a:latin typeface="Times New Roman" pitchFamily="18" charset="0"/>
                </a:endParaRPr>
              </a:p>
            </p:txBody>
          </p:sp>
          <p:sp>
            <p:nvSpPr>
              <p:cNvPr id="513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bg-BG" sz="2400">
                  <a:latin typeface="Times New Roman" pitchFamily="18" charset="0"/>
                </a:endParaRPr>
              </a:p>
            </p:txBody>
          </p:sp>
          <p:sp>
            <p:nvSpPr>
              <p:cNvPr id="513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bg-BG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15BCDDC-DBF2-40D0-9A42-E0537A4785E8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bg-BG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47E48C-44D6-44C0-A21E-33B292F0311B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39AC36-C791-43D6-B7F6-965FA88A868D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лавие, текст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932FF07-0589-4217-98B7-B3F3A5D9F6CC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C973D8-A90B-4A2B-9E2F-631ED549C1E5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E1D8B9-F5F0-4AFA-81AE-418885959B43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207966-F2F5-41E5-9034-B42E2EA1C6A5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олния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" name="Контейнер за номер на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04FC37-EA38-4D9E-B0D9-1A33A02A3670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9" name="Контейнер за 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3DF3B7-D8D4-47DC-8705-3FD3EDBCF90C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олния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3" name="Контейнер за номер на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963042-2820-45E9-952A-6173B12EFFD2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4EDA1F-D84E-410A-82DA-88E3D8BE6EB6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95CB62-D178-4C7A-982B-D40CE3419462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bg-BG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26E0359C-A2A0-436A-84A6-B46E91C768B0}" type="slidenum">
              <a:rPr lang="bg-BG"/>
              <a:pPr/>
              <a:t>‹#›</a:t>
            </a:fld>
            <a:endParaRPr lang="bg-BG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bg-BG" sz="2400">
                <a:latin typeface="Times New Roman" pitchFamily="18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 sz="2400">
                <a:latin typeface="Times New Roman" pitchFamily="18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>
                <a:solidFill>
                  <a:schemeClr val="hlink"/>
                </a:solidFill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>
                <a:solidFill>
                  <a:schemeClr val="hlink"/>
                </a:solidFill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>
                <a:solidFill>
                  <a:schemeClr val="accent2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>
                <a:solidFill>
                  <a:schemeClr val="hlink"/>
                </a:solidFill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 sz="2400">
                <a:latin typeface="Times New Roman" pitchFamily="18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>
                <a:solidFill>
                  <a:schemeClr val="accent2"/>
                </a:solidFill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>
                <a:solidFill>
                  <a:schemeClr val="accent2"/>
                </a:solidFill>
              </a:endParaRPr>
            </a:p>
          </p:txBody>
        </p:sp>
      </p:grpSp>
      <p:sp>
        <p:nvSpPr>
          <p:cNvPr id="411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/>
              <a:t>Входни- изходни операции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1. Въвеждане на стойности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bg-BG"/>
              <a:t>Оператора </a:t>
            </a:r>
            <a:r>
              <a:rPr lang="en-US" b="1"/>
              <a:t>read </a:t>
            </a:r>
            <a:r>
              <a:rPr lang="en-US"/>
              <a:t>(</a:t>
            </a:r>
            <a:r>
              <a:rPr lang="bg-BG"/>
              <a:t>чети</a:t>
            </a:r>
            <a:r>
              <a:rPr lang="en-US"/>
              <a:t>) </a:t>
            </a:r>
            <a:r>
              <a:rPr lang="bg-BG"/>
              <a:t>въвежда стойности;</a:t>
            </a:r>
          </a:p>
          <a:p>
            <a:pPr>
              <a:lnSpc>
                <a:spcPct val="90000"/>
              </a:lnSpc>
            </a:pPr>
            <a:r>
              <a:rPr lang="bg-BG"/>
              <a:t>Синтаксис: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Read(a</a:t>
            </a:r>
            <a:r>
              <a:rPr lang="en-US" baseline="-25000"/>
              <a:t>1</a:t>
            </a:r>
            <a:r>
              <a:rPr lang="en-US"/>
              <a:t>,a</a:t>
            </a:r>
            <a:r>
              <a:rPr lang="en-US" baseline="-25000"/>
              <a:t>2</a:t>
            </a:r>
            <a:r>
              <a:rPr lang="en-US"/>
              <a:t>, …, a</a:t>
            </a:r>
            <a:r>
              <a:rPr lang="en-US" baseline="-25000"/>
              <a:t>n</a:t>
            </a:r>
            <a:r>
              <a:rPr lang="en-US"/>
              <a:t>);</a:t>
            </a:r>
          </a:p>
          <a:p>
            <a:pPr>
              <a:lnSpc>
                <a:spcPct val="90000"/>
              </a:lnSpc>
            </a:pPr>
            <a:r>
              <a:rPr lang="bg-BG"/>
              <a:t>Семантика- въведените стойности от клавиатурата се присвояват последователно на променливите </a:t>
            </a:r>
            <a:r>
              <a:rPr lang="en-US"/>
              <a:t>a</a:t>
            </a:r>
            <a:r>
              <a:rPr lang="en-US" baseline="-25000"/>
              <a:t>1</a:t>
            </a:r>
            <a:r>
              <a:rPr lang="en-US"/>
              <a:t>,a</a:t>
            </a:r>
            <a:r>
              <a:rPr lang="en-US" baseline="-25000"/>
              <a:t>2</a:t>
            </a:r>
            <a:r>
              <a:rPr lang="en-US"/>
              <a:t>, …, a</a:t>
            </a:r>
            <a:r>
              <a:rPr lang="en-US" baseline="-25000"/>
              <a:t>n</a:t>
            </a:r>
            <a:r>
              <a:rPr lang="bg-BG" baseline="-25000"/>
              <a:t>.</a:t>
            </a:r>
          </a:p>
          <a:p>
            <a:pPr>
              <a:lnSpc>
                <a:spcPct val="90000"/>
              </a:lnSpc>
            </a:pPr>
            <a:r>
              <a:rPr lang="en-US"/>
              <a:t>Readln- </a:t>
            </a:r>
            <a:r>
              <a:rPr lang="bg-BG"/>
              <a:t>прочети въведената стойност и мини на нов ред.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/>
              <a:t>2. Ограничения и условия за въвежданите стойности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687888"/>
          </a:xfrm>
        </p:spPr>
        <p:txBody>
          <a:bodyPr/>
          <a:lstStyle/>
          <a:p>
            <a:r>
              <a:rPr lang="bg-BG"/>
              <a:t>Не могат да бъдат от тип</a:t>
            </a:r>
            <a:r>
              <a:rPr lang="en-US"/>
              <a:t> Boolean;</a:t>
            </a:r>
            <a:endParaRPr lang="bg-BG"/>
          </a:p>
          <a:p>
            <a:r>
              <a:rPr lang="bg-BG"/>
              <a:t>Да са валидни за езика </a:t>
            </a:r>
            <a:r>
              <a:rPr lang="en-US"/>
              <a:t>Pascal </a:t>
            </a:r>
            <a:r>
              <a:rPr lang="bg-BG"/>
              <a:t>константи;</a:t>
            </a:r>
          </a:p>
          <a:p>
            <a:r>
              <a:rPr lang="bg-BG"/>
              <a:t>Да съответстват на типа на съответната променлива;</a:t>
            </a:r>
          </a:p>
          <a:p>
            <a:r>
              <a:rPr lang="bg-BG"/>
              <a:t>Числовите стойности да се въвеждат с поне един интервал, ако са повече от един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3. Извеждане на стойности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96887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bg-BG" sz="2800"/>
              <a:t>Оператора </a:t>
            </a:r>
            <a:r>
              <a:rPr lang="en-US" sz="2800" b="1"/>
              <a:t>write </a:t>
            </a:r>
            <a:r>
              <a:rPr lang="en-US" sz="2800"/>
              <a:t>(</a:t>
            </a:r>
            <a:r>
              <a:rPr lang="bg-BG" sz="2800"/>
              <a:t>напиши</a:t>
            </a:r>
            <a:r>
              <a:rPr lang="en-US" sz="2800"/>
              <a:t>) </a:t>
            </a:r>
            <a:r>
              <a:rPr lang="bg-BG" sz="2800"/>
              <a:t>извежда стойности;</a:t>
            </a:r>
          </a:p>
          <a:p>
            <a:pPr>
              <a:lnSpc>
                <a:spcPct val="90000"/>
              </a:lnSpc>
            </a:pPr>
            <a:r>
              <a:rPr lang="bg-BG" sz="2800"/>
              <a:t>Синтаксис: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write(a1,a2, …, a</a:t>
            </a:r>
            <a:r>
              <a:rPr lang="en-US" sz="2400" baseline="-25000"/>
              <a:t>n</a:t>
            </a:r>
            <a:r>
              <a:rPr lang="en-US" sz="2400"/>
              <a:t>);</a:t>
            </a:r>
          </a:p>
          <a:p>
            <a:pPr>
              <a:lnSpc>
                <a:spcPct val="90000"/>
              </a:lnSpc>
            </a:pPr>
            <a:r>
              <a:rPr lang="bg-BG" sz="2800"/>
              <a:t>Семантика- извежда стойностите на променливите </a:t>
            </a:r>
            <a:r>
              <a:rPr lang="en-US" sz="2800"/>
              <a:t>a1,a2, …, a</a:t>
            </a:r>
            <a:r>
              <a:rPr lang="en-US" sz="2800" baseline="-25000"/>
              <a:t>n</a:t>
            </a:r>
            <a:r>
              <a:rPr lang="bg-BG" sz="2800"/>
              <a:t>.</a:t>
            </a:r>
          </a:p>
          <a:p>
            <a:pPr>
              <a:lnSpc>
                <a:spcPct val="90000"/>
              </a:lnSpc>
            </a:pPr>
            <a:r>
              <a:rPr lang="bg-BG" sz="2800"/>
              <a:t>Извеждане на съобщение става с поставянето на апострофи: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Write(‘Hello World’);</a:t>
            </a:r>
            <a:endParaRPr lang="bg-BG" sz="2400"/>
          </a:p>
          <a:p>
            <a:pPr>
              <a:lnSpc>
                <a:spcPct val="90000"/>
              </a:lnSpc>
            </a:pPr>
            <a:r>
              <a:rPr lang="en-US" sz="2800"/>
              <a:t>Writeln- </a:t>
            </a:r>
            <a:r>
              <a:rPr lang="bg-BG" sz="2800"/>
              <a:t>напиши стойността и мини на нов ред.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4. </a:t>
            </a:r>
            <a:r>
              <a:rPr lang="bg-BG" sz="4000"/>
              <a:t>Извеждане на различни типове данни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Число;</a:t>
            </a:r>
          </a:p>
          <a:p>
            <a:r>
              <a:rPr lang="bg-BG"/>
              <a:t>Реални- с експоненциална част;</a:t>
            </a:r>
          </a:p>
          <a:p>
            <a:r>
              <a:rPr lang="en-US"/>
              <a:t>Boolean-</a:t>
            </a:r>
            <a:r>
              <a:rPr lang="bg-BG"/>
              <a:t> </a:t>
            </a:r>
            <a:r>
              <a:rPr lang="en-US"/>
              <a:t>true </a:t>
            </a:r>
            <a:r>
              <a:rPr lang="bg-BG"/>
              <a:t>и </a:t>
            </a:r>
            <a:r>
              <a:rPr lang="en-US"/>
              <a:t>false</a:t>
            </a:r>
            <a:r>
              <a:rPr lang="bg-BG"/>
              <a:t>;</a:t>
            </a:r>
          </a:p>
          <a:p>
            <a:r>
              <a:rPr lang="bg-BG"/>
              <a:t>Символи- без апострофи;</a:t>
            </a:r>
          </a:p>
          <a:p>
            <a:r>
              <a:rPr lang="bg-BG"/>
              <a:t>Низови константи- без апострофи;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/>
              <a:t>5. Форматиране на извежданите стойности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686800" cy="4543425"/>
          </a:xfrm>
        </p:spPr>
        <p:txBody>
          <a:bodyPr/>
          <a:lstStyle/>
          <a:p>
            <a:r>
              <a:rPr lang="bg-BG" sz="2800"/>
              <a:t>Форматиране на реални числа</a:t>
            </a:r>
            <a:r>
              <a:rPr lang="en-US" sz="2800"/>
              <a:t>: </a:t>
            </a:r>
          </a:p>
          <a:p>
            <a:pPr lvl="1">
              <a:buFont typeface="Wingdings" pitchFamily="2" charset="2"/>
              <a:buNone/>
            </a:pPr>
            <a:r>
              <a:rPr lang="en-US" sz="2400"/>
              <a:t>	r:n:m, r </a:t>
            </a:r>
            <a:r>
              <a:rPr lang="bg-BG" sz="2400"/>
              <a:t>където е стойността на реалната променлива, </a:t>
            </a:r>
            <a:r>
              <a:rPr lang="en-US" sz="2400"/>
              <a:t>n </a:t>
            </a:r>
            <a:r>
              <a:rPr lang="bg-BG" sz="2400"/>
              <a:t>броя заделени символа за цялата стойност плюс разделителния знак и </a:t>
            </a:r>
            <a:r>
              <a:rPr lang="en-US" sz="2400"/>
              <a:t>m- </a:t>
            </a:r>
            <a:r>
              <a:rPr lang="bg-BG" sz="2400"/>
              <a:t>само за дробната част</a:t>
            </a:r>
            <a:r>
              <a:rPr lang="en-US" sz="2400"/>
              <a:t>.</a:t>
            </a:r>
          </a:p>
          <a:p>
            <a:r>
              <a:rPr lang="bg-BG" sz="2800"/>
              <a:t>Пример:</a:t>
            </a:r>
          </a:p>
          <a:p>
            <a:pPr lvl="1">
              <a:buFont typeface="Wingdings" pitchFamily="2" charset="2"/>
              <a:buNone/>
            </a:pPr>
            <a:r>
              <a:rPr lang="en-US" sz="2400"/>
              <a:t>r:= 22,36533, n=8, m=3</a:t>
            </a:r>
          </a:p>
          <a:p>
            <a:pPr lvl="1">
              <a:buFont typeface="Wingdings" pitchFamily="2" charset="2"/>
              <a:buNone/>
            </a:pPr>
            <a:r>
              <a:rPr lang="en-US" sz="2400"/>
              <a:t>r:n:m</a:t>
            </a:r>
          </a:p>
          <a:p>
            <a:pPr lvl="1">
              <a:buFont typeface="Wingdings" pitchFamily="2" charset="2"/>
              <a:buNone/>
            </a:pPr>
            <a:endParaRPr lang="bg-BG" sz="2400"/>
          </a:p>
          <a:p>
            <a:pPr lvl="1">
              <a:buFont typeface="Wingdings" pitchFamily="2" charset="2"/>
              <a:buNone/>
            </a:pPr>
            <a:endParaRPr lang="bg-BG" sz="2400"/>
          </a:p>
        </p:txBody>
      </p:sp>
      <p:graphicFrame>
        <p:nvGraphicFramePr>
          <p:cNvPr id="10266" name="Group 26"/>
          <p:cNvGraphicFramePr>
            <a:graphicFrameLocks noGrp="1"/>
          </p:cNvGraphicFramePr>
          <p:nvPr>
            <p:ph sz="half" idx="2"/>
          </p:nvPr>
        </p:nvGraphicFramePr>
        <p:xfrm>
          <a:off x="3851275" y="5373688"/>
          <a:ext cx="4038600" cy="518160"/>
        </p:xfrm>
        <a:graphic>
          <a:graphicData uri="http://schemas.openxmlformats.org/drawingml/2006/table">
            <a:tbl>
              <a:tblPr/>
              <a:tblGrid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</a:tblGrid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bg-B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bg-B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bg-B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bg-B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</a:t>
                      </a:r>
                      <a:endParaRPr kumimoji="0" lang="bg-B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bg-B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bg-B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bg-B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7" name="Oval 27"/>
          <p:cNvSpPr>
            <a:spLocks noChangeArrowheads="1"/>
          </p:cNvSpPr>
          <p:nvPr/>
        </p:nvSpPr>
        <p:spPr bwMode="auto">
          <a:xfrm>
            <a:off x="6300788" y="5229225"/>
            <a:ext cx="1727200" cy="7921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bg-BG"/>
          </a:p>
        </p:txBody>
      </p:sp>
      <p:sp>
        <p:nvSpPr>
          <p:cNvPr id="10268" name="Oval 28"/>
          <p:cNvSpPr>
            <a:spLocks noChangeArrowheads="1"/>
          </p:cNvSpPr>
          <p:nvPr/>
        </p:nvSpPr>
        <p:spPr bwMode="auto">
          <a:xfrm>
            <a:off x="3563938" y="5157788"/>
            <a:ext cx="4537075" cy="935037"/>
          </a:xfrm>
          <a:prstGeom prst="ellips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bg-BG"/>
          </a:p>
        </p:txBody>
      </p:sp>
      <p:sp>
        <p:nvSpPr>
          <p:cNvPr id="10269" name="AutoShape 29"/>
          <p:cNvSpPr>
            <a:spLocks/>
          </p:cNvSpPr>
          <p:nvPr/>
        </p:nvSpPr>
        <p:spPr bwMode="auto">
          <a:xfrm>
            <a:off x="1709738" y="5619750"/>
            <a:ext cx="914400" cy="609600"/>
          </a:xfrm>
          <a:prstGeom prst="borderCallout1">
            <a:avLst>
              <a:gd name="adj1" fmla="val 18750"/>
              <a:gd name="adj2" fmla="val 108333"/>
              <a:gd name="adj3" fmla="val -16926"/>
              <a:gd name="adj4" fmla="val 210593"/>
            </a:avLst>
          </a:prstGeom>
          <a:solidFill>
            <a:schemeClr val="accent1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3600"/>
              <a:t>n</a:t>
            </a:r>
            <a:endParaRPr lang="bg-BG" sz="3600"/>
          </a:p>
        </p:txBody>
      </p:sp>
      <p:sp>
        <p:nvSpPr>
          <p:cNvPr id="10270" name="AutoShape 30"/>
          <p:cNvSpPr>
            <a:spLocks/>
          </p:cNvSpPr>
          <p:nvPr/>
        </p:nvSpPr>
        <p:spPr bwMode="auto">
          <a:xfrm>
            <a:off x="5508625" y="4005263"/>
            <a:ext cx="914400" cy="609600"/>
          </a:xfrm>
          <a:prstGeom prst="borderCallout1">
            <a:avLst>
              <a:gd name="adj1" fmla="val 18750"/>
              <a:gd name="adj2" fmla="val 108333"/>
              <a:gd name="adj3" fmla="val 196093"/>
              <a:gd name="adj4" fmla="val 209375"/>
            </a:avLst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3600"/>
              <a:t>m</a:t>
            </a:r>
            <a:endParaRPr lang="bg-BG" sz="3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6. </a:t>
            </a:r>
            <a:r>
              <a:rPr lang="bg-BG" sz="3200"/>
              <a:t>Допълнително оформление на изхода- изчистване на екрана при стартиране на програма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616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bg-BG"/>
              <a:t>Извиква се процедурата </a:t>
            </a:r>
            <a:r>
              <a:rPr lang="en-US" b="1"/>
              <a:t>ClrScr </a:t>
            </a:r>
            <a:r>
              <a:rPr lang="bg-BG"/>
              <a:t>от</a:t>
            </a:r>
            <a:r>
              <a:rPr lang="en-US" b="1"/>
              <a:t> </a:t>
            </a:r>
            <a:r>
              <a:rPr lang="bg-BG"/>
              <a:t>библиотека </a:t>
            </a:r>
            <a:r>
              <a:rPr lang="en-US" b="1"/>
              <a:t>crt</a:t>
            </a:r>
            <a:r>
              <a:rPr lang="bg-BG"/>
              <a:t>;</a:t>
            </a:r>
          </a:p>
          <a:p>
            <a:pPr>
              <a:lnSpc>
                <a:spcPct val="90000"/>
              </a:lnSpc>
            </a:pPr>
            <a:r>
              <a:rPr lang="bg-BG"/>
              <a:t>Пример: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program clearscreen;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Uses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crt;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Begin{main}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ClrScr;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End.</a:t>
            </a:r>
            <a:endParaRPr lang="bg-BG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37</TotalTime>
  <Words>222</Words>
  <Application>Microsoft Office PowerPoint</Application>
  <PresentationFormat>Презентация на цял екран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Wingdings</vt:lpstr>
      <vt:lpstr>Arial Black</vt:lpstr>
      <vt:lpstr>Pixel</vt:lpstr>
      <vt:lpstr>Входни- изходни операции</vt:lpstr>
      <vt:lpstr>1. Въвеждане на стойности</vt:lpstr>
      <vt:lpstr>2. Ограничения и условия за въвежданите стойности</vt:lpstr>
      <vt:lpstr>3. Извеждане на стойности</vt:lpstr>
      <vt:lpstr>4. Извеждане на различни типове данни</vt:lpstr>
      <vt:lpstr>5. Форматиране на извежданите стойности</vt:lpstr>
      <vt:lpstr>6. Допълнително оформление на изхода- изчистване на екрана при стартиране на програма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Входни- изходни операции</dc:title>
  <dc:creator>MusaPC</dc:creator>
  <cp:lastModifiedBy>Toni1</cp:lastModifiedBy>
  <cp:revision>2</cp:revision>
  <dcterms:created xsi:type="dcterms:W3CDTF">2008-10-12T22:34:52Z</dcterms:created>
  <dcterms:modified xsi:type="dcterms:W3CDTF">2012-09-28T12:19:56Z</dcterms:modified>
</cp:coreProperties>
</file>