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071A884-CE21-4D26-80F5-A91547EBD55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grpSp>
        <p:nvGrpSpPr>
          <p:cNvPr id="50178" name="Group 2"/>
          <p:cNvGrpSpPr>
            <a:grpSpLocks/>
          </p:cNvGrpSpPr>
          <p:nvPr/>
        </p:nvGrpSpPr>
        <p:grpSpPr bwMode="auto">
          <a:xfrm>
            <a:off x="0" y="0"/>
            <a:ext cx="9144000" cy="6858000"/>
            <a:chOff x="0" y="0"/>
            <a:chExt cx="5760" cy="4320"/>
          </a:xfrm>
        </p:grpSpPr>
        <p:sp>
          <p:nvSpPr>
            <p:cNvPr id="5017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bg-BG" sz="2400">
                <a:latin typeface="Times New Roman" pitchFamily="18" charset="0"/>
              </a:endParaRPr>
            </a:p>
          </p:txBody>
        </p:sp>
        <p:sp>
          <p:nvSpPr>
            <p:cNvPr id="5018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grpSp>
          <p:nvGrpSpPr>
            <p:cNvPr id="50181" name="Group 5"/>
            <p:cNvGrpSpPr>
              <a:grpSpLocks/>
            </p:cNvGrpSpPr>
            <p:nvPr/>
          </p:nvGrpSpPr>
          <p:grpSpPr bwMode="auto">
            <a:xfrm>
              <a:off x="0" y="672"/>
              <a:ext cx="1806" cy="1989"/>
              <a:chOff x="0" y="672"/>
              <a:chExt cx="1806" cy="1989"/>
            </a:xfrm>
          </p:grpSpPr>
          <p:sp>
            <p:nvSpPr>
              <p:cNvPr id="5018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sp>
            <p:nvSpPr>
              <p:cNvPr id="5018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018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018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sp>
            <p:nvSpPr>
              <p:cNvPr id="5018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sp>
            <p:nvSpPr>
              <p:cNvPr id="5018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018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sp>
            <p:nvSpPr>
              <p:cNvPr id="5018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sp>
            <p:nvSpPr>
              <p:cNvPr id="5019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bg-BG" sz="2400">
                  <a:latin typeface="Times New Roman" pitchFamily="18" charset="0"/>
                </a:endParaRPr>
              </a:p>
            </p:txBody>
          </p:sp>
          <p:sp>
            <p:nvSpPr>
              <p:cNvPr id="5019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bg-BG" sz="2400">
                  <a:latin typeface="Times New Roman" pitchFamily="18" charset="0"/>
                </a:endParaRPr>
              </a:p>
            </p:txBody>
          </p:sp>
        </p:grpSp>
      </p:grpSp>
      <p:sp>
        <p:nvSpPr>
          <p:cNvPr id="50192" name="Rectangle 16"/>
          <p:cNvSpPr>
            <a:spLocks noGrp="1" noChangeArrowheads="1"/>
          </p:cNvSpPr>
          <p:nvPr>
            <p:ph type="dt" sz="half" idx="2"/>
          </p:nvPr>
        </p:nvSpPr>
        <p:spPr>
          <a:xfrm>
            <a:off x="457200" y="6248400"/>
            <a:ext cx="2133600" cy="457200"/>
          </a:xfrm>
        </p:spPr>
        <p:txBody>
          <a:bodyPr/>
          <a:lstStyle>
            <a:lvl1pPr>
              <a:defRPr/>
            </a:lvl1pPr>
          </a:lstStyle>
          <a:p>
            <a:fld id="{C7F3E2B0-FAEF-48E3-9D15-2097270EC519}" type="datetime1">
              <a:rPr lang="en-US"/>
              <a:pPr/>
              <a:t>10/8/2012</a:t>
            </a:fld>
            <a:endParaRPr lang="bg-BG"/>
          </a:p>
        </p:txBody>
      </p:sp>
      <p:sp>
        <p:nvSpPr>
          <p:cNvPr id="50193" name="Rectangle 17"/>
          <p:cNvSpPr>
            <a:spLocks noGrp="1" noChangeArrowheads="1"/>
          </p:cNvSpPr>
          <p:nvPr>
            <p:ph type="ftr" sz="quarter" idx="3"/>
          </p:nvPr>
        </p:nvSpPr>
        <p:spPr/>
        <p:txBody>
          <a:bodyPr/>
          <a:lstStyle>
            <a:lvl1pPr>
              <a:defRPr/>
            </a:lvl1pPr>
          </a:lstStyle>
          <a:p>
            <a:endParaRPr lang="bg-BG"/>
          </a:p>
        </p:txBody>
      </p:sp>
      <p:sp>
        <p:nvSpPr>
          <p:cNvPr id="50194" name="Rectangle 18"/>
          <p:cNvSpPr>
            <a:spLocks noGrp="1" noChangeArrowheads="1"/>
          </p:cNvSpPr>
          <p:nvPr>
            <p:ph type="sldNum" sz="quarter" idx="4"/>
          </p:nvPr>
        </p:nvSpPr>
        <p:spPr/>
        <p:txBody>
          <a:bodyPr/>
          <a:lstStyle>
            <a:lvl1pPr>
              <a:defRPr/>
            </a:lvl1pPr>
          </a:lstStyle>
          <a:p>
            <a:fld id="{607FE281-9D5D-49FC-9AEA-910764D88E42}" type="slidenum">
              <a:rPr lang="bg-BG"/>
              <a:pPr/>
              <a:t>‹#›</a:t>
            </a:fld>
            <a:endParaRPr lang="bg-BG"/>
          </a:p>
        </p:txBody>
      </p:sp>
      <p:sp>
        <p:nvSpPr>
          <p:cNvPr id="5019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bg-BG"/>
              <a:t>Click to edit Master title style</a:t>
            </a:r>
          </a:p>
        </p:txBody>
      </p:sp>
      <p:sp>
        <p:nvSpPr>
          <p:cNvPr id="5019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bg-BG"/>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C13547CC-1B51-4353-A06C-CF2A07F9299C}"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fld id="{2E5B1465-AC09-4A6F-8294-AA2B0D38B8F2}" type="datetime1">
              <a:rPr lang="en-US"/>
              <a:pPr/>
              <a:t>10/8/2012</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457200"/>
            <a:ext cx="2057400" cy="5410200"/>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457200" y="457200"/>
            <a:ext cx="6019800" cy="5410200"/>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C37D8DDD-0D92-45CF-99AC-601296C9C797}"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fld id="{A8B0B5E6-4CA2-4030-B6E5-CB08B610E2D4}" type="datetime1">
              <a:rPr lang="en-US"/>
              <a:pPr/>
              <a:t>10/8/2012</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AEC68ACB-49C2-4935-8419-0F7C8FDA1510}"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fld id="{FE2787D6-D94C-4ECD-89F8-87B39424B6E0}" type="datetime1">
              <a:rPr lang="en-US"/>
              <a:pPr/>
              <a:t>10/8/2012</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smtClean="0"/>
              <a:t>Щракн., за да ред. стил на загл. в обр.</a:t>
            </a:r>
          </a:p>
        </p:txBody>
      </p:sp>
      <p:sp>
        <p:nvSpPr>
          <p:cNvPr id="4" name="Контейнер за долния колонтитул 3"/>
          <p:cNvSpPr>
            <a:spLocks noGrp="1"/>
          </p:cNvSpPr>
          <p:nvPr>
            <p:ph type="ftr" sz="quarter" idx="10"/>
          </p:nvPr>
        </p:nvSpPr>
        <p:spPr/>
        <p:txBody>
          <a:bodyPr/>
          <a:lstStyle>
            <a:lvl1pPr>
              <a:defRPr/>
            </a:lvl1pPr>
          </a:lstStyle>
          <a:p>
            <a:endParaRPr lang="bg-BG"/>
          </a:p>
        </p:txBody>
      </p:sp>
      <p:sp>
        <p:nvSpPr>
          <p:cNvPr id="5" name="Контейнер за номер на слайда 4"/>
          <p:cNvSpPr>
            <a:spLocks noGrp="1"/>
          </p:cNvSpPr>
          <p:nvPr>
            <p:ph type="sldNum" sz="quarter" idx="11"/>
          </p:nvPr>
        </p:nvSpPr>
        <p:spPr/>
        <p:txBody>
          <a:bodyPr/>
          <a:lstStyle>
            <a:lvl1pPr>
              <a:defRPr/>
            </a:lvl1pPr>
          </a:lstStyle>
          <a:p>
            <a:fld id="{4F43E06E-0B07-4312-A81C-F0C924AD71E6}" type="slidenum">
              <a:rPr lang="bg-BG"/>
              <a:pPr/>
              <a:t>‹#›</a:t>
            </a:fld>
            <a:endParaRPr lang="bg-BG"/>
          </a:p>
        </p:txBody>
      </p:sp>
      <p:sp>
        <p:nvSpPr>
          <p:cNvPr id="6" name="Контейнер за дата 5"/>
          <p:cNvSpPr>
            <a:spLocks noGrp="1"/>
          </p:cNvSpPr>
          <p:nvPr>
            <p:ph type="dt" sz="half" idx="12"/>
          </p:nvPr>
        </p:nvSpPr>
        <p:spPr/>
        <p:txBody>
          <a:bodyPr/>
          <a:lstStyle>
            <a:lvl1pPr>
              <a:defRPr/>
            </a:lvl1pPr>
          </a:lstStyle>
          <a:p>
            <a:fld id="{77CF0BB0-C189-4B94-B308-1C4F419CDF21}" type="datetime1">
              <a:rPr lang="en-US"/>
              <a:pPr/>
              <a:t>10/8/2012</a:t>
            </a:fld>
            <a:endParaRPr lang="bg-B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олния колонтитул 4"/>
          <p:cNvSpPr>
            <a:spLocks noGrp="1"/>
          </p:cNvSpPr>
          <p:nvPr>
            <p:ph type="ftr" sz="quarter" idx="10"/>
          </p:nvPr>
        </p:nvSpPr>
        <p:spPr/>
        <p:txBody>
          <a:bodyPr/>
          <a:lstStyle>
            <a:lvl1pPr>
              <a:defRPr/>
            </a:lvl1pPr>
          </a:lstStyle>
          <a:p>
            <a:endParaRPr lang="bg-BG"/>
          </a:p>
        </p:txBody>
      </p:sp>
      <p:sp>
        <p:nvSpPr>
          <p:cNvPr id="6" name="Контейнер за номер на слайда 5"/>
          <p:cNvSpPr>
            <a:spLocks noGrp="1"/>
          </p:cNvSpPr>
          <p:nvPr>
            <p:ph type="sldNum" sz="quarter" idx="11"/>
          </p:nvPr>
        </p:nvSpPr>
        <p:spPr/>
        <p:txBody>
          <a:bodyPr/>
          <a:lstStyle>
            <a:lvl1pPr>
              <a:defRPr/>
            </a:lvl1pPr>
          </a:lstStyle>
          <a:p>
            <a:fld id="{C7ECB867-35A3-4A64-B340-5CCB994949F4}" type="slidenum">
              <a:rPr lang="bg-BG"/>
              <a:pPr/>
              <a:t>‹#›</a:t>
            </a:fld>
            <a:endParaRPr lang="bg-BG"/>
          </a:p>
        </p:txBody>
      </p:sp>
      <p:sp>
        <p:nvSpPr>
          <p:cNvPr id="7" name="Контейнер за дата 6"/>
          <p:cNvSpPr>
            <a:spLocks noGrp="1"/>
          </p:cNvSpPr>
          <p:nvPr>
            <p:ph type="dt" sz="half" idx="12"/>
          </p:nvPr>
        </p:nvSpPr>
        <p:spPr/>
        <p:txBody>
          <a:bodyPr/>
          <a:lstStyle>
            <a:lvl1pPr>
              <a:defRPr/>
            </a:lvl1pPr>
          </a:lstStyle>
          <a:p>
            <a:fld id="{33288D1B-70B9-44F6-B667-F9DD35D08A4C}" type="datetime1">
              <a:rPr lang="en-US"/>
              <a:pPr/>
              <a:t>10/8/2012</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олния колонтитул 6"/>
          <p:cNvSpPr>
            <a:spLocks noGrp="1"/>
          </p:cNvSpPr>
          <p:nvPr>
            <p:ph type="ftr" sz="quarter" idx="10"/>
          </p:nvPr>
        </p:nvSpPr>
        <p:spPr/>
        <p:txBody>
          <a:bodyPr/>
          <a:lstStyle>
            <a:lvl1pPr>
              <a:defRPr/>
            </a:lvl1pPr>
          </a:lstStyle>
          <a:p>
            <a:endParaRPr lang="bg-BG"/>
          </a:p>
        </p:txBody>
      </p:sp>
      <p:sp>
        <p:nvSpPr>
          <p:cNvPr id="8" name="Контейнер за номер на слайда 7"/>
          <p:cNvSpPr>
            <a:spLocks noGrp="1"/>
          </p:cNvSpPr>
          <p:nvPr>
            <p:ph type="sldNum" sz="quarter" idx="11"/>
          </p:nvPr>
        </p:nvSpPr>
        <p:spPr/>
        <p:txBody>
          <a:bodyPr/>
          <a:lstStyle>
            <a:lvl1pPr>
              <a:defRPr/>
            </a:lvl1pPr>
          </a:lstStyle>
          <a:p>
            <a:fld id="{A6D76170-D708-45B2-8527-29D4F4CD5D17}" type="slidenum">
              <a:rPr lang="bg-BG"/>
              <a:pPr/>
              <a:t>‹#›</a:t>
            </a:fld>
            <a:endParaRPr lang="bg-BG"/>
          </a:p>
        </p:txBody>
      </p:sp>
      <p:sp>
        <p:nvSpPr>
          <p:cNvPr id="9" name="Контейнер за дата 8"/>
          <p:cNvSpPr>
            <a:spLocks noGrp="1"/>
          </p:cNvSpPr>
          <p:nvPr>
            <p:ph type="dt" sz="half" idx="12"/>
          </p:nvPr>
        </p:nvSpPr>
        <p:spPr/>
        <p:txBody>
          <a:bodyPr/>
          <a:lstStyle>
            <a:lvl1pPr>
              <a:defRPr/>
            </a:lvl1pPr>
          </a:lstStyle>
          <a:p>
            <a:fld id="{111C5040-F5BD-4C9D-B3D6-A16D1D207A84}" type="datetime1">
              <a:rPr lang="en-US"/>
              <a:pPr/>
              <a:t>10/8/2012</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олния колонтитул 2"/>
          <p:cNvSpPr>
            <a:spLocks noGrp="1"/>
          </p:cNvSpPr>
          <p:nvPr>
            <p:ph type="ftr" sz="quarter" idx="10"/>
          </p:nvPr>
        </p:nvSpPr>
        <p:spPr/>
        <p:txBody>
          <a:bodyPr/>
          <a:lstStyle>
            <a:lvl1pPr>
              <a:defRPr/>
            </a:lvl1pPr>
          </a:lstStyle>
          <a:p>
            <a:endParaRPr lang="bg-BG"/>
          </a:p>
        </p:txBody>
      </p:sp>
      <p:sp>
        <p:nvSpPr>
          <p:cNvPr id="4" name="Контейнер за номер на слайда 3"/>
          <p:cNvSpPr>
            <a:spLocks noGrp="1"/>
          </p:cNvSpPr>
          <p:nvPr>
            <p:ph type="sldNum" sz="quarter" idx="11"/>
          </p:nvPr>
        </p:nvSpPr>
        <p:spPr/>
        <p:txBody>
          <a:bodyPr/>
          <a:lstStyle>
            <a:lvl1pPr>
              <a:defRPr/>
            </a:lvl1pPr>
          </a:lstStyle>
          <a:p>
            <a:fld id="{CAEE5C89-D244-4CF9-994A-8F475FA9F906}" type="slidenum">
              <a:rPr lang="bg-BG"/>
              <a:pPr/>
              <a:t>‹#›</a:t>
            </a:fld>
            <a:endParaRPr lang="bg-BG"/>
          </a:p>
        </p:txBody>
      </p:sp>
      <p:sp>
        <p:nvSpPr>
          <p:cNvPr id="5" name="Контейнер за дата 4"/>
          <p:cNvSpPr>
            <a:spLocks noGrp="1"/>
          </p:cNvSpPr>
          <p:nvPr>
            <p:ph type="dt" sz="half" idx="12"/>
          </p:nvPr>
        </p:nvSpPr>
        <p:spPr/>
        <p:txBody>
          <a:bodyPr/>
          <a:lstStyle>
            <a:lvl1pPr>
              <a:defRPr/>
            </a:lvl1pPr>
          </a:lstStyle>
          <a:p>
            <a:fld id="{DC7C1619-734C-4E8A-B237-93507CB419F6}" type="datetime1">
              <a:rPr lang="en-US"/>
              <a:pPr/>
              <a:t>10/8/2012</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олния колонтитул 1"/>
          <p:cNvSpPr>
            <a:spLocks noGrp="1"/>
          </p:cNvSpPr>
          <p:nvPr>
            <p:ph type="ftr" sz="quarter" idx="10"/>
          </p:nvPr>
        </p:nvSpPr>
        <p:spPr/>
        <p:txBody>
          <a:bodyPr/>
          <a:lstStyle>
            <a:lvl1pPr>
              <a:defRPr/>
            </a:lvl1pPr>
          </a:lstStyle>
          <a:p>
            <a:endParaRPr lang="bg-BG"/>
          </a:p>
        </p:txBody>
      </p:sp>
      <p:sp>
        <p:nvSpPr>
          <p:cNvPr id="3" name="Контейнер за номер на слайда 2"/>
          <p:cNvSpPr>
            <a:spLocks noGrp="1"/>
          </p:cNvSpPr>
          <p:nvPr>
            <p:ph type="sldNum" sz="quarter" idx="11"/>
          </p:nvPr>
        </p:nvSpPr>
        <p:spPr/>
        <p:txBody>
          <a:bodyPr/>
          <a:lstStyle>
            <a:lvl1pPr>
              <a:defRPr/>
            </a:lvl1pPr>
          </a:lstStyle>
          <a:p>
            <a:fld id="{01BE35DA-0C54-492B-8C36-0067AA09E176}" type="slidenum">
              <a:rPr lang="bg-BG"/>
              <a:pPr/>
              <a:t>‹#›</a:t>
            </a:fld>
            <a:endParaRPr lang="bg-BG"/>
          </a:p>
        </p:txBody>
      </p:sp>
      <p:sp>
        <p:nvSpPr>
          <p:cNvPr id="4" name="Контейнер за дата 3"/>
          <p:cNvSpPr>
            <a:spLocks noGrp="1"/>
          </p:cNvSpPr>
          <p:nvPr>
            <p:ph type="dt" sz="half" idx="12"/>
          </p:nvPr>
        </p:nvSpPr>
        <p:spPr/>
        <p:txBody>
          <a:bodyPr/>
          <a:lstStyle>
            <a:lvl1pPr>
              <a:defRPr/>
            </a:lvl1pPr>
          </a:lstStyle>
          <a:p>
            <a:fld id="{5C014C5B-099F-4D73-95E5-A5AC2F578C36}" type="datetime1">
              <a:rPr lang="en-US"/>
              <a:pPr/>
              <a:t>10/8/2012</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олния колонтитул 4"/>
          <p:cNvSpPr>
            <a:spLocks noGrp="1"/>
          </p:cNvSpPr>
          <p:nvPr>
            <p:ph type="ftr" sz="quarter" idx="10"/>
          </p:nvPr>
        </p:nvSpPr>
        <p:spPr/>
        <p:txBody>
          <a:bodyPr/>
          <a:lstStyle>
            <a:lvl1pPr>
              <a:defRPr/>
            </a:lvl1pPr>
          </a:lstStyle>
          <a:p>
            <a:endParaRPr lang="bg-BG"/>
          </a:p>
        </p:txBody>
      </p:sp>
      <p:sp>
        <p:nvSpPr>
          <p:cNvPr id="6" name="Контейнер за номер на слайда 5"/>
          <p:cNvSpPr>
            <a:spLocks noGrp="1"/>
          </p:cNvSpPr>
          <p:nvPr>
            <p:ph type="sldNum" sz="quarter" idx="11"/>
          </p:nvPr>
        </p:nvSpPr>
        <p:spPr/>
        <p:txBody>
          <a:bodyPr/>
          <a:lstStyle>
            <a:lvl1pPr>
              <a:defRPr/>
            </a:lvl1pPr>
          </a:lstStyle>
          <a:p>
            <a:fld id="{BDE29511-F09C-4689-ACF8-8CE19877F88E}" type="slidenum">
              <a:rPr lang="bg-BG"/>
              <a:pPr/>
              <a:t>‹#›</a:t>
            </a:fld>
            <a:endParaRPr lang="bg-BG"/>
          </a:p>
        </p:txBody>
      </p:sp>
      <p:sp>
        <p:nvSpPr>
          <p:cNvPr id="7" name="Контейнер за дата 6"/>
          <p:cNvSpPr>
            <a:spLocks noGrp="1"/>
          </p:cNvSpPr>
          <p:nvPr>
            <p:ph type="dt" sz="half" idx="12"/>
          </p:nvPr>
        </p:nvSpPr>
        <p:spPr/>
        <p:txBody>
          <a:bodyPr/>
          <a:lstStyle>
            <a:lvl1pPr>
              <a:defRPr/>
            </a:lvl1pPr>
          </a:lstStyle>
          <a:p>
            <a:fld id="{BCA46B7F-58E7-4A4C-AFB9-7090CA1A9DC0}" type="datetime1">
              <a:rPr lang="en-US"/>
              <a:pPr/>
              <a:t>10/8/2012</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олния колонтитул 4"/>
          <p:cNvSpPr>
            <a:spLocks noGrp="1"/>
          </p:cNvSpPr>
          <p:nvPr>
            <p:ph type="ftr" sz="quarter" idx="10"/>
          </p:nvPr>
        </p:nvSpPr>
        <p:spPr/>
        <p:txBody>
          <a:bodyPr/>
          <a:lstStyle>
            <a:lvl1pPr>
              <a:defRPr/>
            </a:lvl1pPr>
          </a:lstStyle>
          <a:p>
            <a:endParaRPr lang="bg-BG"/>
          </a:p>
        </p:txBody>
      </p:sp>
      <p:sp>
        <p:nvSpPr>
          <p:cNvPr id="6" name="Контейнер за номер на слайда 5"/>
          <p:cNvSpPr>
            <a:spLocks noGrp="1"/>
          </p:cNvSpPr>
          <p:nvPr>
            <p:ph type="sldNum" sz="quarter" idx="11"/>
          </p:nvPr>
        </p:nvSpPr>
        <p:spPr/>
        <p:txBody>
          <a:bodyPr/>
          <a:lstStyle>
            <a:lvl1pPr>
              <a:defRPr/>
            </a:lvl1pPr>
          </a:lstStyle>
          <a:p>
            <a:fld id="{965ABEB7-C704-4815-B93A-B44F6E02D4C5}" type="slidenum">
              <a:rPr lang="bg-BG"/>
              <a:pPr/>
              <a:t>‹#›</a:t>
            </a:fld>
            <a:endParaRPr lang="bg-BG"/>
          </a:p>
        </p:txBody>
      </p:sp>
      <p:sp>
        <p:nvSpPr>
          <p:cNvPr id="7" name="Контейнер за дата 6"/>
          <p:cNvSpPr>
            <a:spLocks noGrp="1"/>
          </p:cNvSpPr>
          <p:nvPr>
            <p:ph type="dt" sz="half" idx="12"/>
          </p:nvPr>
        </p:nvSpPr>
        <p:spPr/>
        <p:txBody>
          <a:bodyPr/>
          <a:lstStyle>
            <a:lvl1pPr>
              <a:defRPr/>
            </a:lvl1pPr>
          </a:lstStyle>
          <a:p>
            <a:fld id="{B3E2BD08-1035-4B60-A9EA-4733E863088D}" type="datetime1">
              <a:rPr lang="en-US"/>
              <a:pPr/>
              <a:t>10/8/2012</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bg-BG"/>
          </a:p>
        </p:txBody>
      </p:sp>
      <p:sp>
        <p:nvSpPr>
          <p:cNvPr id="4915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fld id="{ADBC3777-B6BB-41E5-8E8E-CD350E972B89}" type="slidenum">
              <a:rPr lang="bg-BG"/>
              <a:pPr/>
              <a:t>‹#›</a:t>
            </a:fld>
            <a:endParaRPr lang="bg-BG"/>
          </a:p>
        </p:txBody>
      </p:sp>
      <p:grpSp>
        <p:nvGrpSpPr>
          <p:cNvPr id="49156" name="Group 4"/>
          <p:cNvGrpSpPr>
            <a:grpSpLocks/>
          </p:cNvGrpSpPr>
          <p:nvPr/>
        </p:nvGrpSpPr>
        <p:grpSpPr bwMode="auto">
          <a:xfrm>
            <a:off x="0" y="0"/>
            <a:ext cx="9144000" cy="546100"/>
            <a:chOff x="0" y="0"/>
            <a:chExt cx="5760" cy="344"/>
          </a:xfrm>
        </p:grpSpPr>
        <p:sp>
          <p:nvSpPr>
            <p:cNvPr id="4915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bg-BG" sz="2400">
                <a:latin typeface="Times New Roman" pitchFamily="18" charset="0"/>
              </a:endParaRPr>
            </a:p>
          </p:txBody>
        </p:sp>
        <p:sp>
          <p:nvSpPr>
            <p:cNvPr id="4915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bg-BG" sz="2400">
                <a:latin typeface="Times New Roman" pitchFamily="18" charset="0"/>
              </a:endParaRPr>
            </a:p>
          </p:txBody>
        </p:sp>
        <p:sp>
          <p:nvSpPr>
            <p:cNvPr id="4915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bg-BG">
                <a:solidFill>
                  <a:schemeClr val="hlink"/>
                </a:solidFill>
              </a:endParaRPr>
            </a:p>
          </p:txBody>
        </p:sp>
        <p:sp>
          <p:nvSpPr>
            <p:cNvPr id="4916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bg-BG">
                <a:solidFill>
                  <a:schemeClr val="hlink"/>
                </a:solidFill>
              </a:endParaRPr>
            </a:p>
          </p:txBody>
        </p:sp>
        <p:sp>
          <p:nvSpPr>
            <p:cNvPr id="4916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bg-BG">
                <a:solidFill>
                  <a:schemeClr val="accent2"/>
                </a:solidFill>
              </a:endParaRPr>
            </a:p>
          </p:txBody>
        </p:sp>
        <p:sp>
          <p:nvSpPr>
            <p:cNvPr id="4916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bg-BG">
                <a:solidFill>
                  <a:schemeClr val="hlink"/>
                </a:solidFill>
              </a:endParaRPr>
            </a:p>
          </p:txBody>
        </p:sp>
        <p:sp>
          <p:nvSpPr>
            <p:cNvPr id="4916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bg-BG" sz="2400">
                <a:latin typeface="Times New Roman" pitchFamily="18" charset="0"/>
              </a:endParaRPr>
            </a:p>
          </p:txBody>
        </p:sp>
        <p:sp>
          <p:nvSpPr>
            <p:cNvPr id="4916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bg-BG">
                <a:solidFill>
                  <a:schemeClr val="accent2"/>
                </a:solidFill>
              </a:endParaRPr>
            </a:p>
          </p:txBody>
        </p:sp>
        <p:sp>
          <p:nvSpPr>
            <p:cNvPr id="4916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bg-BG">
                <a:solidFill>
                  <a:schemeClr val="accent2"/>
                </a:solidFill>
              </a:endParaRPr>
            </a:p>
          </p:txBody>
        </p:sp>
      </p:grpSp>
      <p:sp>
        <p:nvSpPr>
          <p:cNvPr id="4916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4916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4916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A18ECE69-42DA-4B8B-B830-81269DB010EB}" type="datetime1">
              <a:rPr lang="en-US"/>
              <a:pPr/>
              <a:t>10/8/2012</a:t>
            </a:fld>
            <a:endParaRPr lang="bg-BG"/>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bg-BG" b="1">
                <a:solidFill>
                  <a:schemeClr val="folHlink"/>
                </a:solidFill>
                <a:effectLst>
                  <a:outerShdw blurRad="38100" dist="38100" dir="2700000" algn="tl">
                    <a:srgbClr val="C0C0C0"/>
                  </a:outerShdw>
                </a:effectLst>
              </a:rPr>
              <a:t>Работа с фи</a:t>
            </a:r>
            <a:r>
              <a:rPr lang="bg-BG" b="1">
                <a:solidFill>
                  <a:schemeClr val="folHlink"/>
                </a:solidFill>
              </a:rPr>
              <a:t>гури и криви</a:t>
            </a:r>
            <a:endParaRPr lang="en-US" b="1">
              <a:solidFill>
                <a:schemeClr val="folHlink"/>
              </a:solidFill>
              <a:effectLst>
                <a:outerShdw blurRad="38100" dist="38100" dir="2700000" algn="tl">
                  <a:srgbClr val="C0C0C0"/>
                </a:outerShdw>
              </a:effectLs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8. Редактиране на криви</a:t>
            </a:r>
            <a:endParaRPr lang="bg-BG"/>
          </a:p>
        </p:txBody>
      </p:sp>
      <p:sp>
        <p:nvSpPr>
          <p:cNvPr id="58371" name="Rectangle 3"/>
          <p:cNvSpPr>
            <a:spLocks noGrp="1" noChangeArrowheads="1"/>
          </p:cNvSpPr>
          <p:nvPr>
            <p:ph type="body" idx="1"/>
          </p:nvPr>
        </p:nvSpPr>
        <p:spPr>
          <a:xfrm>
            <a:off x="457200" y="1981200"/>
            <a:ext cx="8229600" cy="3752850"/>
          </a:xfrm>
        </p:spPr>
        <p:txBody>
          <a:bodyPr/>
          <a:lstStyle/>
          <a:p>
            <a:pPr>
              <a:lnSpc>
                <a:spcPct val="80000"/>
              </a:lnSpc>
              <a:buFont typeface="Wingdings" pitchFamily="2" charset="2"/>
              <a:buNone/>
            </a:pPr>
            <a:r>
              <a:rPr lang="en-US" sz="2800"/>
              <a:t>	Преди да редактирате кривите, вие селектирате възлите с инструмента Shape. При избран инструмент Shape, вие щраквате върху желания възел, за да го изберете. Ако натиснете и задържите клавиша Shift докато щракате, можете да селектирате повече от един възел. Възможно е да селектирате и всички възли. Това е удобно, когато искате да превърнете всички сегменти по протежение на линията в тип крива.</a:t>
            </a:r>
            <a:r>
              <a:rPr lang="bg-BG" sz="280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sz="4000"/>
              <a:t>9. Преобразуване на всички сегменти в криви </a:t>
            </a:r>
            <a:endParaRPr lang="bg-BG" sz="4000"/>
          </a:p>
        </p:txBody>
      </p:sp>
      <p:sp>
        <p:nvSpPr>
          <p:cNvPr id="59395" name="Rectangle 3"/>
          <p:cNvSpPr>
            <a:spLocks noGrp="1" noChangeArrowheads="1"/>
          </p:cNvSpPr>
          <p:nvPr>
            <p:ph type="body" idx="1"/>
          </p:nvPr>
        </p:nvSpPr>
        <p:spPr/>
        <p:txBody>
          <a:bodyPr/>
          <a:lstStyle/>
          <a:p>
            <a:pPr>
              <a:lnSpc>
                <a:spcPct val="90000"/>
              </a:lnSpc>
            </a:pPr>
            <a:r>
              <a:rPr lang="bg-BG" sz="2400"/>
              <a:t>П</a:t>
            </a:r>
            <a:r>
              <a:rPr lang="en-US" sz="2400"/>
              <a:t>реобразувайте геометричната фигура в тип крива </a:t>
            </a:r>
          </a:p>
          <a:p>
            <a:pPr>
              <a:lnSpc>
                <a:spcPct val="90000"/>
              </a:lnSpc>
            </a:pPr>
            <a:r>
              <a:rPr lang="bg-BG" sz="2400"/>
              <a:t>С</a:t>
            </a:r>
            <a:r>
              <a:rPr lang="en-US" sz="2400"/>
              <a:t>електирайте я с инструмента Shape </a:t>
            </a:r>
          </a:p>
          <a:p>
            <a:pPr>
              <a:lnSpc>
                <a:spcPct val="90000"/>
              </a:lnSpc>
            </a:pPr>
            <a:r>
              <a:rPr lang="bg-BG" sz="2400"/>
              <a:t>О</a:t>
            </a:r>
            <a:r>
              <a:rPr lang="en-US" sz="2400"/>
              <a:t>чертайте с инструмента Shape маркираща рамка (marquee) около цялата фигура </a:t>
            </a:r>
          </a:p>
          <a:p>
            <a:pPr>
              <a:lnSpc>
                <a:spcPct val="90000"/>
              </a:lnSpc>
            </a:pPr>
            <a:r>
              <a:rPr lang="bg-BG" sz="2400"/>
              <a:t>Щ</a:t>
            </a:r>
            <a:r>
              <a:rPr lang="en-US" sz="2400"/>
              <a:t>ракнете върху бутона To Curve в лентата Property </a:t>
            </a:r>
          </a:p>
          <a:p>
            <a:pPr>
              <a:lnSpc>
                <a:spcPct val="90000"/>
              </a:lnSpc>
              <a:buFont typeface="Wingdings" pitchFamily="2" charset="2"/>
              <a:buNone/>
            </a:pPr>
            <a:r>
              <a:rPr lang="bg-BG" sz="2400"/>
              <a:t>	</a:t>
            </a:r>
          </a:p>
          <a:p>
            <a:pPr>
              <a:lnSpc>
                <a:spcPct val="90000"/>
              </a:lnSpc>
              <a:buFont typeface="Wingdings" pitchFamily="2" charset="2"/>
              <a:buNone/>
            </a:pPr>
            <a:r>
              <a:rPr lang="bg-BG" sz="2400"/>
              <a:t>	</a:t>
            </a:r>
            <a:r>
              <a:rPr lang="en-US" sz="2400"/>
              <a:t>Ако сте създали обекта изцяло като криволинеен със съответната техника на рисуване, не е необходимо да го преобразувате в тип крива. Всички негови възли и сегменти са напълно редактируеми.</a:t>
            </a:r>
            <a:endParaRPr lang="bg-BG"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bg-BG" sz="4000"/>
              <a:t>10. </a:t>
            </a:r>
            <a:r>
              <a:rPr lang="en-US" sz="4000"/>
              <a:t>Добавяне и изтриване на възли</a:t>
            </a:r>
            <a:endParaRPr lang="bg-BG" sz="4000"/>
          </a:p>
        </p:txBody>
      </p:sp>
      <p:sp>
        <p:nvSpPr>
          <p:cNvPr id="60419" name="Rectangle 3"/>
          <p:cNvSpPr>
            <a:spLocks noGrp="1" noChangeArrowheads="1"/>
          </p:cNvSpPr>
          <p:nvPr>
            <p:ph type="body" idx="1"/>
          </p:nvPr>
        </p:nvSpPr>
        <p:spPr>
          <a:xfrm>
            <a:off x="179388" y="1981200"/>
            <a:ext cx="8507412" cy="4543425"/>
          </a:xfrm>
        </p:spPr>
        <p:txBody>
          <a:bodyPr/>
          <a:lstStyle/>
          <a:p>
            <a:pPr>
              <a:lnSpc>
                <a:spcPct val="80000"/>
              </a:lnSpc>
              <a:buFont typeface="Wingdings" pitchFamily="2" charset="2"/>
              <a:buNone/>
            </a:pPr>
            <a:r>
              <a:rPr lang="bg-BG" sz="2800"/>
              <a:t>	</a:t>
            </a:r>
            <a:r>
              <a:rPr lang="en-US" sz="2800"/>
              <a:t>Когато сте селектирали обект с инструмента Shape, можете да добавите възли на контурната му линия, като щракнете в желаната точка и след това щракнете върху бутона “+” (плюс) в лентата Property. Можете да изтриете даден възел като щракнете върху него и след това върху бутона “-“ (минус) в същата лента. Можете да изтриете излишните възли на кривата (които не допринасят особено за формата й), като селектирате всички възли и щракнете върху бутона Auto Reduce (Автоматично намаляване) в лентата Property.</a:t>
            </a:r>
            <a:r>
              <a:rPr lang="bg-BG" sz="280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bg-BG" sz="4000"/>
              <a:t>11. </a:t>
            </a:r>
            <a:r>
              <a:rPr lang="en-US" sz="4000"/>
              <a:t>Дефиниране на вида на възлите</a:t>
            </a:r>
            <a:r>
              <a:rPr lang="bg-BG" sz="4000"/>
              <a:t> </a:t>
            </a:r>
          </a:p>
        </p:txBody>
      </p:sp>
      <p:sp>
        <p:nvSpPr>
          <p:cNvPr id="61443" name="Rectangle 3"/>
          <p:cNvSpPr>
            <a:spLocks noGrp="1" noChangeArrowheads="1"/>
          </p:cNvSpPr>
          <p:nvPr>
            <p:ph type="body" idx="1"/>
          </p:nvPr>
        </p:nvSpPr>
        <p:spPr>
          <a:xfrm>
            <a:off x="457200" y="1773238"/>
            <a:ext cx="8229600" cy="4824412"/>
          </a:xfrm>
        </p:spPr>
        <p:txBody>
          <a:bodyPr/>
          <a:lstStyle/>
          <a:p>
            <a:pPr>
              <a:lnSpc>
                <a:spcPct val="90000"/>
              </a:lnSpc>
            </a:pPr>
            <a:r>
              <a:rPr lang="en-US" sz="2800"/>
              <a:t>Corel Draw предоставя три вида възли: </a:t>
            </a:r>
          </a:p>
          <a:p>
            <a:pPr lvl="1">
              <a:lnSpc>
                <a:spcPct val="90000"/>
              </a:lnSpc>
            </a:pPr>
            <a:r>
              <a:rPr lang="en-US" sz="2400"/>
              <a:t>Cusp (Остри), </a:t>
            </a:r>
          </a:p>
          <a:p>
            <a:pPr lvl="1">
              <a:lnSpc>
                <a:spcPct val="90000"/>
              </a:lnSpc>
            </a:pPr>
            <a:r>
              <a:rPr lang="en-US" sz="2400"/>
              <a:t>Smooth (Плавни)</a:t>
            </a:r>
          </a:p>
          <a:p>
            <a:pPr lvl="1">
              <a:lnSpc>
                <a:spcPct val="90000"/>
              </a:lnSpc>
            </a:pPr>
            <a:r>
              <a:rPr lang="en-US" sz="2400"/>
              <a:t>Symmetrical (Симетрични). </a:t>
            </a:r>
          </a:p>
          <a:p>
            <a:pPr>
              <a:lnSpc>
                <a:spcPct val="90000"/>
              </a:lnSpc>
            </a:pPr>
            <a:r>
              <a:rPr lang="en-US" sz="2800"/>
              <a:t>Използвайте симетрични възли, за да създадете криви, които влизат и излизат под еднакъв ъгъл спрямо възловата точка. Плавните възли са добри за създаване на плавни криви, които не са симетрични спрямо възловите точки. А острите възли са удобни за създаване на остри върхове в кривите.</a:t>
            </a:r>
            <a:r>
              <a:rPr lang="bg-BG" sz="280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4000"/>
              <a:t>12. Огъване на кривите чрез контролните точки </a:t>
            </a:r>
            <a:endParaRPr lang="bg-BG" sz="4000"/>
          </a:p>
        </p:txBody>
      </p:sp>
      <p:sp>
        <p:nvSpPr>
          <p:cNvPr id="62467" name="Rectangle 3"/>
          <p:cNvSpPr>
            <a:spLocks noGrp="1" noChangeArrowheads="1"/>
          </p:cNvSpPr>
          <p:nvPr>
            <p:ph type="body" idx="1"/>
          </p:nvPr>
        </p:nvSpPr>
        <p:spPr>
          <a:xfrm>
            <a:off x="457200" y="1773238"/>
            <a:ext cx="8229600" cy="5084762"/>
          </a:xfrm>
        </p:spPr>
        <p:txBody>
          <a:bodyPr/>
          <a:lstStyle/>
          <a:p>
            <a:pPr>
              <a:lnSpc>
                <a:spcPct val="80000"/>
              </a:lnSpc>
            </a:pPr>
            <a:r>
              <a:rPr lang="en-US" sz="2800"/>
              <a:t>Когато селектирате един възел с инструмента Shape, вие виждате по 2 контролни точки за всеки криволинеен сегмент, свързан с възела. Ходът на кривата в двата сегмента, преминаващи през възела, зависи от вида на възела - Cusp (Остри), Smooth (Плавни) и Symmetrical (Симетрични) и положението на контролните точки спрямо него. </a:t>
            </a:r>
          </a:p>
          <a:p>
            <a:pPr>
              <a:lnSpc>
                <a:spcPct val="80000"/>
              </a:lnSpc>
            </a:pPr>
            <a:r>
              <a:rPr lang="en-US" sz="2800"/>
              <a:t>Аналогично, местенето на контролна точка към възела намалява влиянието й върху формата на кривата.</a:t>
            </a:r>
            <a:r>
              <a:rPr lang="bg-BG" sz="2800"/>
              <a:t> </a:t>
            </a:r>
            <a:endParaRPr lang="en-US" sz="2800"/>
          </a:p>
          <a:p>
            <a:pPr>
              <a:lnSpc>
                <a:spcPct val="80000"/>
              </a:lnSpc>
            </a:pPr>
            <a:r>
              <a:rPr lang="en-US" sz="2800"/>
              <a:t>Кривите зависят и от ъгловото положение на контролните точки.</a:t>
            </a:r>
            <a:r>
              <a:rPr lang="bg-BG" sz="280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333375"/>
            <a:ext cx="8229600" cy="1136650"/>
          </a:xfrm>
        </p:spPr>
        <p:txBody>
          <a:bodyPr/>
          <a:lstStyle/>
          <a:p>
            <a:r>
              <a:rPr lang="en-US" sz="3200"/>
              <a:t>13. Оформяне на кривите с усложнени функции за редактиране на възли</a:t>
            </a:r>
            <a:r>
              <a:rPr lang="bg-BG" sz="3200"/>
              <a:t> </a:t>
            </a:r>
          </a:p>
        </p:txBody>
      </p:sp>
      <p:sp>
        <p:nvSpPr>
          <p:cNvPr id="63491" name="Rectangle 3"/>
          <p:cNvSpPr>
            <a:spLocks noGrp="1" noChangeArrowheads="1"/>
          </p:cNvSpPr>
          <p:nvPr>
            <p:ph type="body" idx="1"/>
          </p:nvPr>
        </p:nvSpPr>
        <p:spPr>
          <a:xfrm>
            <a:off x="0" y="1557338"/>
            <a:ext cx="9144000" cy="5300662"/>
          </a:xfrm>
        </p:spPr>
        <p:txBody>
          <a:bodyPr/>
          <a:lstStyle/>
          <a:p>
            <a:pPr>
              <a:lnSpc>
                <a:spcPct val="80000"/>
              </a:lnSpc>
            </a:pPr>
            <a:r>
              <a:rPr lang="en-US" sz="1800"/>
              <a:t>Трябва да експериментирате с редактирането на възлите. Упражнението с платното за яхта само завърши въвеждането ви в преобразуването на линии в криви. Можете да редактирате всяка линия чрез манипулиране на възлите и контролните точки. </a:t>
            </a:r>
          </a:p>
          <a:p>
            <a:pPr>
              <a:lnSpc>
                <a:spcPct val="80000"/>
              </a:lnSpc>
            </a:pPr>
            <a:r>
              <a:rPr lang="en-US" sz="1800"/>
              <a:t>Не започвайте с редактирането на контролните точки. Обикновено вие създавате някаква първична фигура с един от инструментите за готови геометрични фигури или я рисувате с инструмента Freehand или Bezier. След това можете да редактирате обекта чрез преместване на възлите с инструмента Shape. Накрая изпипвате изображението, като манипулирате и контролните точки. </a:t>
            </a:r>
          </a:p>
          <a:p>
            <a:pPr>
              <a:lnSpc>
                <a:spcPct val="80000"/>
              </a:lnSpc>
            </a:pPr>
            <a:r>
              <a:rPr lang="en-US" sz="1800"/>
              <a:t>Някои бутони от лентата Property в режим редактиране на криви са извън обхвата на тази книга, но ето съкратеното им описание: </a:t>
            </a:r>
          </a:p>
          <a:p>
            <a:pPr lvl="1">
              <a:lnSpc>
                <a:spcPct val="80000"/>
              </a:lnSpc>
            </a:pPr>
            <a:r>
              <a:rPr lang="en-US" sz="1600"/>
              <a:t>бутонът Stretch and Scale Nodes (разтягане и мащабиране на възлите) ви позволява да редактирате само сегментите в обекта, свързани със селектираните възли </a:t>
            </a:r>
          </a:p>
          <a:p>
            <a:pPr lvl="1">
              <a:lnSpc>
                <a:spcPct val="80000"/>
              </a:lnSpc>
            </a:pPr>
            <a:r>
              <a:rPr lang="en-US" sz="1600"/>
              <a:t>бутонът Rotate and Skew Nodes (въртене и наклоняване на възлите) ви позволява да завъртате само селектираните възли. Неизбраните възли не се завъртат </a:t>
            </a:r>
          </a:p>
          <a:p>
            <a:pPr lvl="1">
              <a:lnSpc>
                <a:spcPct val="80000"/>
              </a:lnSpc>
            </a:pPr>
            <a:r>
              <a:rPr lang="en-US" sz="1600"/>
              <a:t>бутонът Align Nodes (подравняване на възлите) ви позволява да подравните селектираните възли хоризонтално или вертикално </a:t>
            </a:r>
          </a:p>
          <a:p>
            <a:pPr lvl="1">
              <a:lnSpc>
                <a:spcPct val="80000"/>
              </a:lnSpc>
            </a:pPr>
            <a:r>
              <a:rPr lang="en-US" sz="1600"/>
              <a:t>бутонът Elastic Mode (еластичен режим) променя начина, по който селектираните възли се държат, когато се премества един от тях. Ако тази опция е включена, всички възли се преместват едновременно при преместване на един от тях.</a:t>
            </a:r>
            <a:endParaRPr lang="bg-BG" sz="1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bg-BG" sz="4000" b="1"/>
              <a:t>1. </a:t>
            </a:r>
            <a:r>
              <a:rPr lang="en-US" sz="4000" b="1"/>
              <a:t>Редактиране на основни геометрични фигури</a:t>
            </a:r>
            <a:r>
              <a:rPr lang="en-US" sz="4000"/>
              <a:t> </a:t>
            </a:r>
            <a:endParaRPr lang="bg-BG" sz="4000"/>
          </a:p>
        </p:txBody>
      </p:sp>
      <p:sp>
        <p:nvSpPr>
          <p:cNvPr id="32771" name="Rectangle 3"/>
          <p:cNvSpPr>
            <a:spLocks noGrp="1" noChangeArrowheads="1"/>
          </p:cNvSpPr>
          <p:nvPr>
            <p:ph type="body" idx="1"/>
          </p:nvPr>
        </p:nvSpPr>
        <p:spPr>
          <a:xfrm>
            <a:off x="468313" y="1916113"/>
            <a:ext cx="5183187" cy="4495800"/>
          </a:xfrm>
        </p:spPr>
        <p:txBody>
          <a:bodyPr/>
          <a:lstStyle/>
          <a:p>
            <a:pPr marL="0" indent="0" algn="ctr">
              <a:lnSpc>
                <a:spcPct val="80000"/>
              </a:lnSpc>
              <a:buFont typeface="Wingdings" pitchFamily="2" charset="2"/>
              <a:buNone/>
            </a:pPr>
            <a:r>
              <a:rPr lang="en-US" sz="2800"/>
              <a:t>Когато щракнете с инструмента Shape (Форма) върху някоя основн</a:t>
            </a:r>
            <a:r>
              <a:rPr lang="bg-BG" sz="2800"/>
              <a:t>а</a:t>
            </a:r>
            <a:r>
              <a:rPr lang="en-US" sz="2800"/>
              <a:t> геометрична фигура (елипса,</a:t>
            </a:r>
            <a:r>
              <a:rPr lang="bg-BG" sz="2800"/>
              <a:t> </a:t>
            </a:r>
            <a:r>
              <a:rPr lang="en-US" sz="2800"/>
              <a:t>правоъгълник или многоъгълник), в нея се появяват въз</a:t>
            </a:r>
            <a:r>
              <a:rPr lang="bg-BG" sz="2800"/>
              <a:t>л</a:t>
            </a:r>
            <a:r>
              <a:rPr lang="en-US" sz="2800"/>
              <a:t>и. Правоъгълниците имат четири възела, по един за всеки ъгъл. Многоъгълниците имат по един възел за всяка стена и всеки връх. </a:t>
            </a:r>
            <a:endParaRPr lang="bg-BG" sz="2800"/>
          </a:p>
        </p:txBody>
      </p:sp>
      <p:pic>
        <p:nvPicPr>
          <p:cNvPr id="32778" name="Picture 10"/>
          <p:cNvPicPr>
            <a:picLocks noChangeAspect="1" noChangeArrowheads="1"/>
          </p:cNvPicPr>
          <p:nvPr/>
        </p:nvPicPr>
        <p:blipFill>
          <a:blip r:embed="rId2" cstate="print"/>
          <a:srcRect/>
          <a:stretch>
            <a:fillRect/>
          </a:stretch>
        </p:blipFill>
        <p:spPr bwMode="auto">
          <a:xfrm>
            <a:off x="6516688" y="3500438"/>
            <a:ext cx="1800225" cy="1309687"/>
          </a:xfrm>
          <a:prstGeom prst="rect">
            <a:avLst/>
          </a:prstGeom>
          <a:noFill/>
          <a:ln w="9525">
            <a:noFill/>
            <a:miter lim="800000"/>
            <a:headEnd/>
            <a:tailEnd/>
          </a:ln>
          <a:effectLst/>
        </p:spPr>
      </p:pic>
      <p:pic>
        <p:nvPicPr>
          <p:cNvPr id="32779" name="Picture 11"/>
          <p:cNvPicPr>
            <a:picLocks noChangeAspect="1" noChangeArrowheads="1"/>
          </p:cNvPicPr>
          <p:nvPr/>
        </p:nvPicPr>
        <p:blipFill>
          <a:blip r:embed="rId3" cstate="print"/>
          <a:srcRect/>
          <a:stretch>
            <a:fillRect/>
          </a:stretch>
        </p:blipFill>
        <p:spPr bwMode="auto">
          <a:xfrm>
            <a:off x="6877050" y="2060575"/>
            <a:ext cx="1152525" cy="1152525"/>
          </a:xfrm>
          <a:prstGeom prst="rect">
            <a:avLst/>
          </a:prstGeom>
          <a:noFill/>
          <a:ln w="9525">
            <a:noFill/>
            <a:miter lim="800000"/>
            <a:headEnd/>
            <a:tailEnd/>
          </a:ln>
          <a:effectLst/>
        </p:spPr>
      </p:pic>
      <p:pic>
        <p:nvPicPr>
          <p:cNvPr id="32780" name="Picture 12"/>
          <p:cNvPicPr>
            <a:picLocks noChangeAspect="1" noChangeArrowheads="1"/>
          </p:cNvPicPr>
          <p:nvPr/>
        </p:nvPicPr>
        <p:blipFill>
          <a:blip r:embed="rId4" cstate="print"/>
          <a:srcRect/>
          <a:stretch>
            <a:fillRect/>
          </a:stretch>
        </p:blipFill>
        <p:spPr bwMode="auto">
          <a:xfrm>
            <a:off x="6877050" y="5013325"/>
            <a:ext cx="1204913" cy="1252538"/>
          </a:xfrm>
          <a:prstGeom prst="rect">
            <a:avLst/>
          </a:prstGeom>
          <a:noFill/>
          <a:ln w="9525">
            <a:noFill/>
            <a:miter lim="800000"/>
            <a:headEnd/>
            <a:tailEnd/>
          </a:ln>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bg-BG" sz="4000" b="1"/>
              <a:t>2. Редактиране на възлите на елипса</a:t>
            </a:r>
          </a:p>
        </p:txBody>
      </p:sp>
      <p:sp>
        <p:nvSpPr>
          <p:cNvPr id="48131" name="Rectangle 3"/>
          <p:cNvSpPr>
            <a:spLocks noGrp="1" noChangeArrowheads="1"/>
          </p:cNvSpPr>
          <p:nvPr>
            <p:ph type="body" idx="1"/>
          </p:nvPr>
        </p:nvSpPr>
        <p:spPr>
          <a:xfrm>
            <a:off x="323850" y="1844675"/>
            <a:ext cx="8496300" cy="2305050"/>
          </a:xfrm>
        </p:spPr>
        <p:txBody>
          <a:bodyPr/>
          <a:lstStyle/>
          <a:p>
            <a:pPr marL="0" indent="0" algn="ctr">
              <a:lnSpc>
                <a:spcPct val="80000"/>
              </a:lnSpc>
              <a:buFont typeface="Wingdings" pitchFamily="2" charset="2"/>
              <a:buNone/>
            </a:pPr>
            <a:r>
              <a:rPr lang="en-US" sz="2800"/>
              <a:t>Елипсите имат безкраен брой страни (теоретично, елипсата е съставена само от точки). Елипсите имат само един възел. Можете да премествате този възел, за да създадете дъга. За да направите това, местете възела по часовниковата стрелка или обратно на нея</a:t>
            </a:r>
            <a:r>
              <a:rPr lang="bg-BG" sz="2800"/>
              <a:t>. </a:t>
            </a:r>
          </a:p>
        </p:txBody>
      </p:sp>
      <p:pic>
        <p:nvPicPr>
          <p:cNvPr id="48132" name="Picture 4"/>
          <p:cNvPicPr>
            <a:picLocks noChangeAspect="1" noChangeArrowheads="1"/>
          </p:cNvPicPr>
          <p:nvPr/>
        </p:nvPicPr>
        <p:blipFill>
          <a:blip r:embed="rId2" cstate="print"/>
          <a:srcRect/>
          <a:stretch>
            <a:fillRect/>
          </a:stretch>
        </p:blipFill>
        <p:spPr bwMode="auto">
          <a:xfrm>
            <a:off x="2555875" y="4437063"/>
            <a:ext cx="1511300" cy="1295400"/>
          </a:xfrm>
          <a:prstGeom prst="rect">
            <a:avLst/>
          </a:prstGeom>
          <a:noFill/>
          <a:ln w="9525">
            <a:noFill/>
            <a:miter lim="800000"/>
            <a:headEnd/>
            <a:tailEnd/>
          </a:ln>
          <a:effectLst/>
        </p:spPr>
      </p:pic>
      <p:pic>
        <p:nvPicPr>
          <p:cNvPr id="48133" name="Picture 5"/>
          <p:cNvPicPr>
            <a:picLocks noChangeAspect="1" noChangeArrowheads="1"/>
          </p:cNvPicPr>
          <p:nvPr/>
        </p:nvPicPr>
        <p:blipFill>
          <a:blip r:embed="rId3" cstate="print"/>
          <a:srcRect/>
          <a:stretch>
            <a:fillRect/>
          </a:stretch>
        </p:blipFill>
        <p:spPr bwMode="auto">
          <a:xfrm>
            <a:off x="5580063" y="4437063"/>
            <a:ext cx="1247775" cy="1296987"/>
          </a:xfrm>
          <a:prstGeom prst="rect">
            <a:avLst/>
          </a:prstGeom>
          <a:noFill/>
          <a:ln w="9525">
            <a:noFill/>
            <a:miter lim="800000"/>
            <a:headEnd/>
            <a:tailEnd/>
          </a:ln>
          <a:effec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457200"/>
            <a:ext cx="8229600" cy="739775"/>
          </a:xfrm>
        </p:spPr>
        <p:txBody>
          <a:bodyPr/>
          <a:lstStyle/>
          <a:p>
            <a:r>
              <a:rPr lang="bg-BG" sz="3200"/>
              <a:t>3. </a:t>
            </a:r>
            <a:r>
              <a:rPr lang="en-US" sz="3200" b="1"/>
              <a:t>Преместване на възлите на правоъгълник и многоъгълник</a:t>
            </a:r>
            <a:r>
              <a:rPr lang="en-US" sz="3200"/>
              <a:t> </a:t>
            </a:r>
            <a:endParaRPr lang="bg-BG" sz="3200"/>
          </a:p>
        </p:txBody>
      </p:sp>
      <p:sp>
        <p:nvSpPr>
          <p:cNvPr id="52227" name="Rectangle 3"/>
          <p:cNvSpPr>
            <a:spLocks noGrp="1" noChangeArrowheads="1"/>
          </p:cNvSpPr>
          <p:nvPr>
            <p:ph type="body" idx="1"/>
          </p:nvPr>
        </p:nvSpPr>
        <p:spPr>
          <a:xfrm>
            <a:off x="395288" y="1484313"/>
            <a:ext cx="8229600" cy="2736850"/>
          </a:xfrm>
        </p:spPr>
        <p:txBody>
          <a:bodyPr/>
          <a:lstStyle/>
          <a:p>
            <a:pPr marL="0" indent="452438">
              <a:lnSpc>
                <a:spcPct val="80000"/>
              </a:lnSpc>
            </a:pPr>
            <a:r>
              <a:rPr lang="en-US" sz="2400"/>
              <a:t>За да промените първоначалната форма на тези фигури, можете да премествате възлите им. Местене на ъглов възел към центъра закръглява едновременно всички ъгли на правоъгълника. Размера на закръгляването можете да зададете по няколко начина, чрез предварителна настройка на инструмента Rectangle, чрез плъзгача или съответното цифрово поле на лентата Property и интерактивно чрез местене на ъглов възел. </a:t>
            </a:r>
            <a:endParaRPr lang="bg-BG" sz="2400"/>
          </a:p>
        </p:txBody>
      </p:sp>
      <p:pic>
        <p:nvPicPr>
          <p:cNvPr id="52228" name="Picture 4"/>
          <p:cNvPicPr>
            <a:picLocks noChangeAspect="1" noChangeArrowheads="1"/>
          </p:cNvPicPr>
          <p:nvPr/>
        </p:nvPicPr>
        <p:blipFill>
          <a:blip r:embed="rId2" cstate="print"/>
          <a:srcRect l="35443" t="28044" r="57474" b="66048"/>
          <a:stretch>
            <a:fillRect/>
          </a:stretch>
        </p:blipFill>
        <p:spPr bwMode="auto">
          <a:xfrm>
            <a:off x="5148263" y="3933825"/>
            <a:ext cx="1584325" cy="792163"/>
          </a:xfrm>
          <a:prstGeom prst="rect">
            <a:avLst/>
          </a:prstGeom>
          <a:noFill/>
          <a:ln w="9525">
            <a:noFill/>
            <a:miter lim="800000"/>
            <a:headEnd/>
            <a:tailEnd/>
          </a:ln>
          <a:effectLst/>
        </p:spPr>
      </p:pic>
      <p:pic>
        <p:nvPicPr>
          <p:cNvPr id="52229" name="Picture 5"/>
          <p:cNvPicPr>
            <a:picLocks noChangeAspect="1" noChangeArrowheads="1"/>
          </p:cNvPicPr>
          <p:nvPr/>
        </p:nvPicPr>
        <p:blipFill>
          <a:blip r:embed="rId2" cstate="print"/>
          <a:srcRect l="28944" t="7390" r="58073" b="88184"/>
          <a:stretch>
            <a:fillRect/>
          </a:stretch>
        </p:blipFill>
        <p:spPr bwMode="auto">
          <a:xfrm>
            <a:off x="3059113" y="4005263"/>
            <a:ext cx="1582737" cy="431800"/>
          </a:xfrm>
          <a:prstGeom prst="rect">
            <a:avLst/>
          </a:prstGeom>
          <a:noFill/>
          <a:ln w="9525">
            <a:noFill/>
            <a:miter lim="800000"/>
            <a:headEnd/>
            <a:tailEnd/>
          </a:ln>
          <a:effectLst/>
        </p:spPr>
      </p:pic>
      <p:pic>
        <p:nvPicPr>
          <p:cNvPr id="52230" name="Picture 6"/>
          <p:cNvPicPr>
            <a:picLocks noChangeAspect="1" noChangeArrowheads="1"/>
          </p:cNvPicPr>
          <p:nvPr/>
        </p:nvPicPr>
        <p:blipFill>
          <a:blip r:embed="rId3" cstate="print"/>
          <a:srcRect/>
          <a:stretch>
            <a:fillRect/>
          </a:stretch>
        </p:blipFill>
        <p:spPr bwMode="auto">
          <a:xfrm>
            <a:off x="7680325" y="4724400"/>
            <a:ext cx="1212850" cy="1249363"/>
          </a:xfrm>
          <a:prstGeom prst="rect">
            <a:avLst/>
          </a:prstGeom>
          <a:noFill/>
          <a:ln w="9525">
            <a:noFill/>
            <a:miter lim="800000"/>
            <a:headEnd/>
            <a:tailEnd/>
          </a:ln>
          <a:effectLst/>
        </p:spPr>
      </p:pic>
      <p:sp>
        <p:nvSpPr>
          <p:cNvPr id="52231" name="Text Box 7"/>
          <p:cNvSpPr txBox="1">
            <a:spLocks noChangeArrowheads="1"/>
          </p:cNvSpPr>
          <p:nvPr/>
        </p:nvSpPr>
        <p:spPr bwMode="auto">
          <a:xfrm>
            <a:off x="468313" y="4797425"/>
            <a:ext cx="7343775" cy="1552575"/>
          </a:xfrm>
          <a:prstGeom prst="rect">
            <a:avLst/>
          </a:prstGeom>
          <a:noFill/>
          <a:ln w="9525">
            <a:noFill/>
            <a:miter lim="800000"/>
            <a:headEnd/>
            <a:tailEnd/>
          </a:ln>
          <a:effectLst/>
        </p:spPr>
        <p:txBody>
          <a:bodyPr>
            <a:spAutoFit/>
          </a:bodyPr>
          <a:lstStyle/>
          <a:p>
            <a:pPr indent="452438">
              <a:spcBef>
                <a:spcPct val="50000"/>
              </a:spcBef>
              <a:buSzPct val="75000"/>
              <a:buFont typeface="Wingdings" pitchFamily="2" charset="2"/>
              <a:buChar char="n"/>
            </a:pPr>
            <a:r>
              <a:rPr lang="en-US" sz="2400"/>
              <a:t>Можете да промените интерактивно многоъгълник в звезда, като местите страничен или върхов възел в посока към или навън от центъра на фигурата.</a:t>
            </a:r>
            <a:endParaRPr lang="bg-BG"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457200"/>
            <a:ext cx="8229600" cy="668338"/>
          </a:xfrm>
        </p:spPr>
        <p:txBody>
          <a:bodyPr/>
          <a:lstStyle/>
          <a:p>
            <a:r>
              <a:rPr lang="bg-BG" sz="2800"/>
              <a:t>4. </a:t>
            </a:r>
            <a:r>
              <a:rPr lang="en-US" sz="2800" b="1"/>
              <a:t>Редактиране с инструмента Knife (Нож)</a:t>
            </a:r>
            <a:endParaRPr lang="bg-BG" sz="2800"/>
          </a:p>
        </p:txBody>
      </p:sp>
      <p:sp>
        <p:nvSpPr>
          <p:cNvPr id="53251" name="Rectangle 3"/>
          <p:cNvSpPr>
            <a:spLocks noGrp="1" noChangeArrowheads="1"/>
          </p:cNvSpPr>
          <p:nvPr>
            <p:ph type="body" idx="1"/>
          </p:nvPr>
        </p:nvSpPr>
        <p:spPr>
          <a:xfrm>
            <a:off x="179388" y="1125538"/>
            <a:ext cx="8785225" cy="5543550"/>
          </a:xfrm>
        </p:spPr>
        <p:txBody>
          <a:bodyPr/>
          <a:lstStyle/>
          <a:p>
            <a:pPr>
              <a:lnSpc>
                <a:spcPct val="80000"/>
              </a:lnSpc>
            </a:pPr>
            <a:r>
              <a:rPr lang="en-US" sz="2100"/>
              <a:t>Инструментът Knife (Нож) е един от най-точно наименуваните в кутията с инструменти. Той може да разрязва обектите! Обичайното действие е, че щраквате по веднъж в две точки от контура на фигурата и тя се разрязва на две по съединителната линия на тези точки, образувайки два нови, самостоятелни обекта. </a:t>
            </a:r>
          </a:p>
          <a:p>
            <a:pPr>
              <a:lnSpc>
                <a:spcPct val="80000"/>
              </a:lnSpc>
            </a:pPr>
            <a:r>
              <a:rPr lang="en-US" sz="2100"/>
              <a:t>Инструментите Knife и Еraser се намират в набора към инструмента Shape. Можете да изберете желания, като щракнете върху триъгълничето на инструмента Shape и вземете инструмента от излязлото меню (Knife е вторият, а Eraser – третият отляво). </a:t>
            </a:r>
          </a:p>
          <a:p>
            <a:pPr>
              <a:lnSpc>
                <a:spcPct val="80000"/>
              </a:lnSpc>
            </a:pPr>
            <a:r>
              <a:rPr lang="en-US" sz="2100"/>
              <a:t>Четвъртият инструмент в излизащото меню към инструмента Shape е инструментът Free Transform. Този инструмент позволява интерактивно да се прилагат трансформации на обектите като завъртане, огледално завъртане, мащабиране и наклоняване. За интерактивното завъртане например е характерно, че ви дава допълнителна възможност да посочите център на завъртането във всяка точка от полето за рисуване. Експериментирайте с инструмента Free Transform, като щракнете върху обект, за да го изберете и след това от някоя точка – център за трансформация изтегляйте, за да видите ефекта. </a:t>
            </a:r>
            <a:endParaRPr lang="bg-BG" sz="21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457200"/>
            <a:ext cx="8229600" cy="307975"/>
          </a:xfrm>
        </p:spPr>
        <p:txBody>
          <a:bodyPr/>
          <a:lstStyle/>
          <a:p>
            <a:r>
              <a:rPr lang="bg-BG" sz="2400"/>
              <a:t>5. </a:t>
            </a:r>
            <a:r>
              <a:rPr lang="en-US" sz="2400" b="1"/>
              <a:t>Срязване на фигури с инструмента Knife (Нож)</a:t>
            </a:r>
            <a:r>
              <a:rPr lang="bg-BG" sz="2400"/>
              <a:t> </a:t>
            </a:r>
          </a:p>
        </p:txBody>
      </p:sp>
      <p:sp>
        <p:nvSpPr>
          <p:cNvPr id="54275" name="Rectangle 3"/>
          <p:cNvSpPr>
            <a:spLocks noGrp="1" noChangeArrowheads="1"/>
          </p:cNvSpPr>
          <p:nvPr>
            <p:ph type="body" idx="1"/>
          </p:nvPr>
        </p:nvSpPr>
        <p:spPr>
          <a:xfrm>
            <a:off x="179388" y="981075"/>
            <a:ext cx="8964612" cy="4319588"/>
          </a:xfrm>
        </p:spPr>
        <p:txBody>
          <a:bodyPr/>
          <a:lstStyle/>
          <a:p>
            <a:pPr marL="0" indent="265113">
              <a:lnSpc>
                <a:spcPct val="80000"/>
              </a:lnSpc>
            </a:pPr>
            <a:r>
              <a:rPr lang="bg-BG" sz="1900"/>
              <a:t>С</a:t>
            </a:r>
            <a:r>
              <a:rPr lang="en-US" sz="1900"/>
              <a:t>р</a:t>
            </a:r>
            <a:r>
              <a:rPr lang="bg-BG" sz="1900"/>
              <a:t>язването на</a:t>
            </a:r>
            <a:r>
              <a:rPr lang="en-US" sz="1900"/>
              <a:t> една фигура на две или повече части: </a:t>
            </a:r>
          </a:p>
          <a:p>
            <a:pPr marL="444500" lvl="1" indent="265113">
              <a:lnSpc>
                <a:spcPct val="80000"/>
              </a:lnSpc>
            </a:pPr>
            <a:r>
              <a:rPr lang="en-US" sz="1900"/>
              <a:t>изберете инструмента Knife от излизащото меню към инструмента Shape </a:t>
            </a:r>
          </a:p>
          <a:p>
            <a:pPr marL="444500" lvl="1" indent="265113">
              <a:lnSpc>
                <a:spcPct val="80000"/>
              </a:lnSpc>
            </a:pPr>
            <a:r>
              <a:rPr lang="en-US" sz="1900"/>
              <a:t>щракнете върху точка от контура на фигурата, която ще разрязвате </a:t>
            </a:r>
          </a:p>
          <a:p>
            <a:pPr marL="444500" lvl="1" indent="265113">
              <a:lnSpc>
                <a:spcPct val="80000"/>
              </a:lnSpc>
            </a:pPr>
            <a:r>
              <a:rPr lang="en-US" sz="1900"/>
              <a:t>щракнете втори път върху друга точка от контура на фигурата </a:t>
            </a:r>
          </a:p>
          <a:p>
            <a:pPr marL="444500" lvl="1" indent="265113">
              <a:lnSpc>
                <a:spcPct val="80000"/>
              </a:lnSpc>
            </a:pPr>
            <a:r>
              <a:rPr lang="en-US" sz="1900"/>
              <a:t>след като сте срязали фигурата, с инструмента Pick можете да изберете всяка от двете нови фигури. Можете да преместите селектираната фигура или да я редактирате. </a:t>
            </a:r>
          </a:p>
          <a:p>
            <a:pPr marL="0" indent="265113">
              <a:lnSpc>
                <a:spcPct val="80000"/>
              </a:lnSpc>
            </a:pPr>
            <a:r>
              <a:rPr lang="en-US" sz="1900"/>
              <a:t>Когато избирате инструмента Knife, лентата Property се попълва автоматично с опции за този инструмент и се активира опцията (бутонът) </a:t>
            </a:r>
            <a:r>
              <a:rPr lang="en-US" sz="1900" b="1"/>
              <a:t>Auto-Close on Cut</a:t>
            </a:r>
            <a:r>
              <a:rPr lang="en-US" sz="1900"/>
              <a:t> (Автоматично затваряне при рязане). С тази функция разрязаната фигура се разделя на две отделни затворени фигури (които остават запълнени). Ако изключите тази опция, щракването върху контура превръща фигурата в незатворена крива (линия). Друга опция може да се включи/</a:t>
            </a:r>
            <a:r>
              <a:rPr lang="bg-BG" sz="1900"/>
              <a:t> </a:t>
            </a:r>
            <a:r>
              <a:rPr lang="en-US" sz="1900"/>
              <a:t>изключи с бутона </a:t>
            </a:r>
            <a:r>
              <a:rPr lang="en-US" sz="1900" b="1"/>
              <a:t>Leave As One Object</a:t>
            </a:r>
            <a:r>
              <a:rPr lang="en-US" sz="1900"/>
              <a:t> (Остави като един обект). В някои задачи и тя се оказва полезна. </a:t>
            </a:r>
            <a:endParaRPr lang="bg-BG" sz="1900" b="1"/>
          </a:p>
        </p:txBody>
      </p:sp>
      <p:pic>
        <p:nvPicPr>
          <p:cNvPr id="54276" name="Picture 4"/>
          <p:cNvPicPr>
            <a:picLocks noChangeAspect="1" noChangeArrowheads="1"/>
          </p:cNvPicPr>
          <p:nvPr/>
        </p:nvPicPr>
        <p:blipFill>
          <a:blip r:embed="rId2" cstate="print"/>
          <a:srcRect/>
          <a:stretch>
            <a:fillRect/>
          </a:stretch>
        </p:blipFill>
        <p:spPr bwMode="auto">
          <a:xfrm>
            <a:off x="2124075" y="5516563"/>
            <a:ext cx="1511300" cy="973137"/>
          </a:xfrm>
          <a:prstGeom prst="rect">
            <a:avLst/>
          </a:prstGeom>
          <a:noFill/>
          <a:ln w="9525">
            <a:noFill/>
            <a:miter lim="800000"/>
            <a:headEnd/>
            <a:tailEnd/>
          </a:ln>
          <a:effectLst/>
        </p:spPr>
      </p:pic>
      <p:pic>
        <p:nvPicPr>
          <p:cNvPr id="54277" name="Picture 5"/>
          <p:cNvPicPr>
            <a:picLocks noChangeAspect="1" noChangeArrowheads="1"/>
          </p:cNvPicPr>
          <p:nvPr/>
        </p:nvPicPr>
        <p:blipFill>
          <a:blip r:embed="rId3" cstate="print"/>
          <a:srcRect/>
          <a:stretch>
            <a:fillRect/>
          </a:stretch>
        </p:blipFill>
        <p:spPr bwMode="auto">
          <a:xfrm>
            <a:off x="4356100" y="5516563"/>
            <a:ext cx="1079500" cy="979487"/>
          </a:xfrm>
          <a:prstGeom prst="rect">
            <a:avLst/>
          </a:prstGeom>
          <a:noFill/>
          <a:ln w="9525">
            <a:noFill/>
            <a:miter lim="800000"/>
            <a:headEnd/>
            <a:tailEnd/>
          </a:ln>
          <a:effectLst/>
        </p:spPr>
      </p:pic>
      <p:pic>
        <p:nvPicPr>
          <p:cNvPr id="54278" name="Picture 6"/>
          <p:cNvPicPr>
            <a:picLocks noChangeAspect="1" noChangeArrowheads="1"/>
          </p:cNvPicPr>
          <p:nvPr/>
        </p:nvPicPr>
        <p:blipFill>
          <a:blip r:embed="rId4" cstate="print"/>
          <a:srcRect/>
          <a:stretch>
            <a:fillRect/>
          </a:stretch>
        </p:blipFill>
        <p:spPr bwMode="auto">
          <a:xfrm>
            <a:off x="6156325" y="5373688"/>
            <a:ext cx="1152525" cy="1152525"/>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457200"/>
            <a:ext cx="8229600" cy="811213"/>
          </a:xfrm>
        </p:spPr>
        <p:txBody>
          <a:bodyPr/>
          <a:lstStyle/>
          <a:p>
            <a:r>
              <a:rPr lang="bg-BG"/>
              <a:t>6. Изтриване на пиксели </a:t>
            </a:r>
          </a:p>
        </p:txBody>
      </p:sp>
      <p:sp>
        <p:nvSpPr>
          <p:cNvPr id="55299" name="Rectangle 3"/>
          <p:cNvSpPr>
            <a:spLocks noGrp="1" noChangeArrowheads="1"/>
          </p:cNvSpPr>
          <p:nvPr>
            <p:ph type="body" idx="1"/>
          </p:nvPr>
        </p:nvSpPr>
        <p:spPr>
          <a:xfrm>
            <a:off x="395288" y="1268413"/>
            <a:ext cx="8229600" cy="3240087"/>
          </a:xfrm>
        </p:spPr>
        <p:txBody>
          <a:bodyPr/>
          <a:lstStyle/>
          <a:p>
            <a:pPr>
              <a:lnSpc>
                <a:spcPct val="80000"/>
              </a:lnSpc>
            </a:pPr>
            <a:r>
              <a:rPr lang="en-US" sz="2400"/>
              <a:t>Инструментът Eraser се намира също в излизащото меню към инструмента Shape и действа също както позната гума в задния край на молива. Можете да изтриете всеки пиксел в обекта, дори до най-малката точка. Лентата Property в този случай се попълва с опции за изтриване и в цифровото поле Eraser Thickness можете да зададете ширината на гумата. </a:t>
            </a:r>
          </a:p>
          <a:p>
            <a:pPr>
              <a:lnSpc>
                <a:spcPct val="80000"/>
              </a:lnSpc>
            </a:pPr>
            <a:r>
              <a:rPr lang="bg-BG" sz="2400"/>
              <a:t>Важно условие е да </a:t>
            </a:r>
            <a:r>
              <a:rPr lang="en-US" sz="2400"/>
              <a:t>сте избрали </a:t>
            </a:r>
            <a:r>
              <a:rPr lang="bg-BG" sz="2400"/>
              <a:t>обекта и </a:t>
            </a:r>
            <a:r>
              <a:rPr lang="en-US" sz="2400"/>
              <a:t>инструмента Eraser, </a:t>
            </a:r>
            <a:r>
              <a:rPr lang="bg-BG" sz="2400"/>
              <a:t>след което </a:t>
            </a:r>
            <a:r>
              <a:rPr lang="en-US" sz="2400"/>
              <a:t>можете да изтривате елементите от </a:t>
            </a:r>
            <a:r>
              <a:rPr lang="bg-BG" sz="2400"/>
              <a:t>обекта</a:t>
            </a:r>
            <a:r>
              <a:rPr lang="en-US" sz="2400"/>
              <a:t>, които не желаете.</a:t>
            </a:r>
            <a:r>
              <a:rPr lang="bg-BG" sz="2400"/>
              <a:t> </a:t>
            </a:r>
          </a:p>
        </p:txBody>
      </p:sp>
      <p:pic>
        <p:nvPicPr>
          <p:cNvPr id="55300" name="Picture 4"/>
          <p:cNvPicPr>
            <a:picLocks noChangeAspect="1" noChangeArrowheads="1"/>
          </p:cNvPicPr>
          <p:nvPr/>
        </p:nvPicPr>
        <p:blipFill>
          <a:blip r:embed="rId2" cstate="print"/>
          <a:srcRect/>
          <a:stretch>
            <a:fillRect/>
          </a:stretch>
        </p:blipFill>
        <p:spPr bwMode="auto">
          <a:xfrm>
            <a:off x="1908175" y="4868863"/>
            <a:ext cx="1655763" cy="1273175"/>
          </a:xfrm>
          <a:prstGeom prst="rect">
            <a:avLst/>
          </a:prstGeom>
          <a:noFill/>
          <a:ln w="9525">
            <a:noFill/>
            <a:miter lim="800000"/>
            <a:headEnd/>
            <a:tailEnd/>
          </a:ln>
          <a:effectLst/>
        </p:spPr>
      </p:pic>
      <p:pic>
        <p:nvPicPr>
          <p:cNvPr id="55301" name="Picture 5"/>
          <p:cNvPicPr>
            <a:picLocks noChangeAspect="1" noChangeArrowheads="1"/>
          </p:cNvPicPr>
          <p:nvPr/>
        </p:nvPicPr>
        <p:blipFill>
          <a:blip r:embed="rId3" cstate="print"/>
          <a:srcRect/>
          <a:stretch>
            <a:fillRect/>
          </a:stretch>
        </p:blipFill>
        <p:spPr bwMode="auto">
          <a:xfrm>
            <a:off x="5292725" y="5013325"/>
            <a:ext cx="1150938" cy="107473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457200"/>
            <a:ext cx="8229600" cy="739775"/>
          </a:xfrm>
        </p:spPr>
        <p:txBody>
          <a:bodyPr/>
          <a:lstStyle/>
          <a:p>
            <a:r>
              <a:rPr lang="bg-BG" sz="3200"/>
              <a:t>7. </a:t>
            </a:r>
            <a:r>
              <a:rPr lang="bg-BG" sz="3200" b="1"/>
              <a:t>Преобразуване на основните геометрични фигури в криви </a:t>
            </a:r>
          </a:p>
        </p:txBody>
      </p:sp>
      <p:sp>
        <p:nvSpPr>
          <p:cNvPr id="56323" name="Rectangle 3"/>
          <p:cNvSpPr>
            <a:spLocks noGrp="1" noChangeArrowheads="1"/>
          </p:cNvSpPr>
          <p:nvPr>
            <p:ph type="body" idx="1"/>
          </p:nvPr>
        </p:nvSpPr>
        <p:spPr>
          <a:xfrm>
            <a:off x="179388" y="1557338"/>
            <a:ext cx="8820150" cy="3240087"/>
          </a:xfrm>
        </p:spPr>
        <p:txBody>
          <a:bodyPr/>
          <a:lstStyle/>
          <a:p>
            <a:pPr>
              <a:lnSpc>
                <a:spcPct val="80000"/>
              </a:lnSpc>
            </a:pPr>
            <a:r>
              <a:rPr lang="en-US" sz="2000"/>
              <a:t>За да получите пълен контрол над формата на фигурата, трябва да я преобразувате в обект тип curve (крива). </a:t>
            </a:r>
          </a:p>
          <a:p>
            <a:pPr>
              <a:lnSpc>
                <a:spcPct val="80000"/>
              </a:lnSpc>
            </a:pPr>
            <a:r>
              <a:rPr lang="en-US" sz="2000"/>
              <a:t>Основните геометрични фигури, създавани с инструментите Rectangle, Ellipse, Polygon и др. </a:t>
            </a:r>
            <a:r>
              <a:rPr lang="bg-BG" sz="2000"/>
              <a:t>и</a:t>
            </a:r>
            <a:r>
              <a:rPr lang="en-US" sz="2000"/>
              <a:t>мат математически описания, които налагат ограничения при редактирането им. Например, можете да заоблите ъглите на един правоъгълник, да го въртите или мащабирате, но докато не го преобразувате в “крива”, той ще си остане правоъгълник – с праволинейни стени и прави ъгли между стените. Освен това, в описанието на някои от тези фигури е заложено едновременното и еднакво преобразуване на всички възли при въздействие върху един от тях. Всичко това е предвидено за удобство на художника.</a:t>
            </a:r>
          </a:p>
        </p:txBody>
      </p:sp>
      <p:pic>
        <p:nvPicPr>
          <p:cNvPr id="56324" name="Picture 4"/>
          <p:cNvPicPr>
            <a:picLocks noChangeAspect="1" noChangeArrowheads="1"/>
          </p:cNvPicPr>
          <p:nvPr/>
        </p:nvPicPr>
        <p:blipFill>
          <a:blip r:embed="rId2" cstate="print"/>
          <a:srcRect/>
          <a:stretch>
            <a:fillRect/>
          </a:stretch>
        </p:blipFill>
        <p:spPr bwMode="auto">
          <a:xfrm>
            <a:off x="1331913" y="5157788"/>
            <a:ext cx="1657350" cy="779462"/>
          </a:xfrm>
          <a:prstGeom prst="rect">
            <a:avLst/>
          </a:prstGeom>
          <a:noFill/>
          <a:ln w="9525">
            <a:noFill/>
            <a:miter lim="800000"/>
            <a:headEnd/>
            <a:tailEnd/>
          </a:ln>
          <a:effectLst/>
        </p:spPr>
      </p:pic>
      <p:pic>
        <p:nvPicPr>
          <p:cNvPr id="56325" name="Picture 5"/>
          <p:cNvPicPr>
            <a:picLocks noChangeAspect="1" noChangeArrowheads="1"/>
          </p:cNvPicPr>
          <p:nvPr/>
        </p:nvPicPr>
        <p:blipFill>
          <a:blip r:embed="rId3" cstate="print"/>
          <a:srcRect/>
          <a:stretch>
            <a:fillRect/>
          </a:stretch>
        </p:blipFill>
        <p:spPr bwMode="auto">
          <a:xfrm>
            <a:off x="4500563" y="5013325"/>
            <a:ext cx="1584325" cy="863600"/>
          </a:xfrm>
          <a:prstGeom prst="rect">
            <a:avLst/>
          </a:prstGeom>
          <a:noFill/>
          <a:ln w="9525">
            <a:noFill/>
            <a:miter lim="800000"/>
            <a:headEnd/>
            <a:tailEnd/>
          </a:ln>
          <a:effectLst/>
        </p:spPr>
      </p:pic>
      <p:sp>
        <p:nvSpPr>
          <p:cNvPr id="56326" name="AutoShape 6"/>
          <p:cNvSpPr>
            <a:spLocks noChangeArrowheads="1"/>
          </p:cNvSpPr>
          <p:nvPr/>
        </p:nvSpPr>
        <p:spPr bwMode="auto">
          <a:xfrm>
            <a:off x="3132138" y="5373688"/>
            <a:ext cx="1223962" cy="287337"/>
          </a:xfrm>
          <a:prstGeom prst="rightArrow">
            <a:avLst>
              <a:gd name="adj1" fmla="val 50000"/>
              <a:gd name="adj2" fmla="val 106492"/>
            </a:avLst>
          </a:prstGeom>
          <a:solidFill>
            <a:schemeClr val="accent1"/>
          </a:solidFill>
          <a:ln w="9525">
            <a:solidFill>
              <a:schemeClr val="tx1"/>
            </a:solidFill>
            <a:miter lim="800000"/>
            <a:headEnd/>
            <a:tailEnd/>
          </a:ln>
          <a:effectLst/>
        </p:spPr>
        <p:txBody>
          <a:bodyPr wrap="none" anchor="ctr"/>
          <a:lstStyle/>
          <a:p>
            <a:endParaRPr lang="bg-B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0" y="549275"/>
            <a:ext cx="9144000" cy="6308725"/>
          </a:xfrm>
        </p:spPr>
        <p:txBody>
          <a:bodyPr/>
          <a:lstStyle/>
          <a:p>
            <a:pPr>
              <a:lnSpc>
                <a:spcPct val="80000"/>
              </a:lnSpc>
            </a:pPr>
            <a:r>
              <a:rPr lang="en-US" sz="1800"/>
              <a:t>Разграждането на ограниченията върху редактирането на тези фигури обикновено е двустранно: </a:t>
            </a:r>
          </a:p>
          <a:p>
            <a:pPr lvl="1">
              <a:lnSpc>
                <a:spcPct val="80000"/>
              </a:lnSpc>
            </a:pPr>
            <a:r>
              <a:rPr lang="en-US" sz="1800"/>
              <a:t>Първо: За да получите индивидуално управление на възлите на геометрична фигура, създадена с един от изброените инструменти, трябва да промените характера й – от специфично дефинирана като правоъгълник, елипса и пр., тя трябва да се преобразува в крива. Това става, като селектирате фигурата и я преобразувате в крива чрез командата Arrange/Convert to Curves от лентата с менютата или чрез натискане на бутона Convert to Curves в лентата Property. При това част от ограниченията отпадат, но други съзнателно се запазват. Например, праволинейният характер на сегментите между възлите на правоъгълника се запазват. </a:t>
            </a:r>
          </a:p>
          <a:p>
            <a:pPr lvl="1">
              <a:lnSpc>
                <a:spcPct val="80000"/>
              </a:lnSpc>
            </a:pPr>
            <a:r>
              <a:rPr lang="en-US" sz="1800"/>
              <a:t>Второ: За да превърнете и сегментите между възлите от правоъгълника в криволинейни (т.е. свободно редактируеми криви на Безие ), трябва да селектирате с инструмента Shape възела, управляващ сегмента и да натиснете бутона To Curve в лентата Property. </a:t>
            </a:r>
          </a:p>
          <a:p>
            <a:pPr>
              <a:lnSpc>
                <a:spcPct val="80000"/>
              </a:lnSpc>
            </a:pPr>
            <a:r>
              <a:rPr lang="en-US" sz="1800"/>
              <a:t>Когато с инструмента Shape селектирате възел на основна геометрична фигура, която вече е преобразувана в крива, лентата Property се попълва със средства за редактиране на криви. Според характера на сегмента, принадлежащ към селектирания възел, се активира един от бутоните To Line (ако сегментът е криволинеен, например елипса) или To curve (ако сегментът е праволинеен, например от правоъгълник). </a:t>
            </a:r>
          </a:p>
          <a:p>
            <a:pPr>
              <a:lnSpc>
                <a:spcPct val="80000"/>
              </a:lnSpc>
            </a:pPr>
            <a:r>
              <a:rPr lang="en-US" sz="1800"/>
              <a:t>Възлите в крива могат да се редактират значително по-свободно от възлите на непревърната в крива основна геометрична фигура. Освен това, те могат да бъдат от различен вид (плавни, остри, симетрични), което позволява да се извършват фини промени във формата на фигурата.</a:t>
            </a:r>
            <a:r>
              <a:rPr lang="bg-BG" sz="1800"/>
              <a:t> </a:t>
            </a:r>
            <a:endParaRPr lang="bg-BG" sz="160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тема">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241</TotalTime>
  <Words>1539</Words>
  <Application>Microsoft Office PowerPoint</Application>
  <PresentationFormat>Презентация на цял екран (4:3)</PresentationFormat>
  <Paragraphs>59</Paragraphs>
  <Slides>15</Slides>
  <Notes>0</Notes>
  <HiddenSlides>0</HiddenSlides>
  <MMClips>0</MMClips>
  <ScaleCrop>false</ScaleCrop>
  <HeadingPairs>
    <vt:vector size="6" baseType="variant">
      <vt:variant>
        <vt:lpstr>Използвани шрифтове</vt:lpstr>
      </vt:variant>
      <vt:variant>
        <vt:i4>4</vt:i4>
      </vt:variant>
      <vt:variant>
        <vt:lpstr>Тема</vt:lpstr>
      </vt:variant>
      <vt:variant>
        <vt:i4>1</vt:i4>
      </vt:variant>
      <vt:variant>
        <vt:lpstr>Заглавия на слайдовете</vt:lpstr>
      </vt:variant>
      <vt:variant>
        <vt:i4>15</vt:i4>
      </vt:variant>
    </vt:vector>
  </HeadingPairs>
  <TitlesOfParts>
    <vt:vector size="20" baseType="lpstr">
      <vt:lpstr>Arial</vt:lpstr>
      <vt:lpstr>Times New Roman</vt:lpstr>
      <vt:lpstr>Wingdings</vt:lpstr>
      <vt:lpstr>Arial Black</vt:lpstr>
      <vt:lpstr>Pixel</vt:lpstr>
      <vt:lpstr>Работа с фигури и криви</vt:lpstr>
      <vt:lpstr>1. Редактиране на основни геометрични фигури </vt:lpstr>
      <vt:lpstr>2. Редактиране на възлите на елипса</vt:lpstr>
      <vt:lpstr>3. Преместване на възлите на правоъгълник и многоъгълник </vt:lpstr>
      <vt:lpstr>4. Редактиране с инструмента Knife (Нож)</vt:lpstr>
      <vt:lpstr>5. Срязване на фигури с инструмента Knife (Нож) </vt:lpstr>
      <vt:lpstr>6. Изтриване на пиксели </vt:lpstr>
      <vt:lpstr>7. Преобразуване на основните геометрични фигури в криви </vt:lpstr>
      <vt:lpstr>Слайд 9</vt:lpstr>
      <vt:lpstr>8. Редактиране на криви</vt:lpstr>
      <vt:lpstr>9. Преобразуване на всички сегменти в криви </vt:lpstr>
      <vt:lpstr>10. Добавяне и изтриване на възли</vt:lpstr>
      <vt:lpstr>11. Дефиниране на вида на възлите </vt:lpstr>
      <vt:lpstr>12. Огъване на кривите чрез контролните точки </vt:lpstr>
      <vt:lpstr>13. Оформяне на кривите с усложнени функции за редактиране на възли </vt:lpstr>
    </vt:vector>
  </TitlesOfParts>
  <Company>SMN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ТЕКСТЪТ В COREL DRAW</dc:title>
  <dc:creator>Sv_ilcheva</dc:creator>
  <cp:lastModifiedBy>Toni1</cp:lastModifiedBy>
  <cp:revision>16</cp:revision>
  <dcterms:created xsi:type="dcterms:W3CDTF">2006-05-21T15:27:14Z</dcterms:created>
  <dcterms:modified xsi:type="dcterms:W3CDTF">2012-10-08T13:35:24Z</dcterms:modified>
</cp:coreProperties>
</file>