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bg-BG"/>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bg-BG"/>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bg-BG"/>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bg-BG"/>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bg-BG"/>
            </a:p>
          </p:txBody>
        </p:sp>
        <p:sp>
          <p:nvSpPr>
            <p:cNvPr id="51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bg-BG"/>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bg-BG"/>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bg-BG"/>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bg-BG"/>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bg-BG"/>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D3ACF58-7A2C-44F3-8874-BC724ECA69B8}" type="slidenum">
              <a:rPr lang="bg-BG"/>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710C77DB-2424-488B-BDB6-A0F1AF29E64F}" type="slidenum">
              <a:rPr lang="bg-BG"/>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7004050" y="214313"/>
            <a:ext cx="1951038" cy="5918200"/>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1150938" y="214313"/>
            <a:ext cx="5700712" cy="5918200"/>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D7D8BFA4-EA28-4079-AD0C-D0011739B883}" type="slidenum">
              <a:rPr lang="bg-BG"/>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5E7421E2-7DA4-47C4-8565-52BDC84E93F3}" type="slidenum">
              <a:rPr lang="bg-BG"/>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27D0F191-A1E1-4F2C-8296-1E3843C33938}" type="slidenum">
              <a:rPr lang="bg-BG"/>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75FD9C2D-B267-4FDB-8EB7-5F5B6604735D}" type="slidenum">
              <a:rPr lang="bg-BG"/>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lvl1pPr>
              <a:defRPr/>
            </a:lvl1pPr>
          </a:lstStyle>
          <a:p>
            <a:endParaRPr lang="bg-BG"/>
          </a:p>
        </p:txBody>
      </p:sp>
      <p:sp>
        <p:nvSpPr>
          <p:cNvPr id="8" name="Контейнер за долния колонтитул 7"/>
          <p:cNvSpPr>
            <a:spLocks noGrp="1"/>
          </p:cNvSpPr>
          <p:nvPr>
            <p:ph type="ftr" sz="quarter" idx="11"/>
          </p:nvPr>
        </p:nvSpPr>
        <p:spPr/>
        <p:txBody>
          <a:bodyPr/>
          <a:lstStyle>
            <a:lvl1pPr>
              <a:defRPr/>
            </a:lvl1pPr>
          </a:lstStyle>
          <a:p>
            <a:endParaRPr lang="bg-BG"/>
          </a:p>
        </p:txBody>
      </p:sp>
      <p:sp>
        <p:nvSpPr>
          <p:cNvPr id="9" name="Контейнер за номер на слайда 8"/>
          <p:cNvSpPr>
            <a:spLocks noGrp="1"/>
          </p:cNvSpPr>
          <p:nvPr>
            <p:ph type="sldNum" sz="quarter" idx="12"/>
          </p:nvPr>
        </p:nvSpPr>
        <p:spPr/>
        <p:txBody>
          <a:bodyPr/>
          <a:lstStyle>
            <a:lvl1pPr>
              <a:defRPr/>
            </a:lvl1pPr>
          </a:lstStyle>
          <a:p>
            <a:fld id="{F321DF1F-E0CC-487C-BF13-1D7BB48BCB0A}" type="slidenum">
              <a:rPr lang="bg-BG"/>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lvl1pPr>
              <a:defRPr/>
            </a:lvl1pPr>
          </a:lstStyle>
          <a:p>
            <a:endParaRPr lang="bg-BG"/>
          </a:p>
        </p:txBody>
      </p:sp>
      <p:sp>
        <p:nvSpPr>
          <p:cNvPr id="4" name="Контейнер за долния колонтитул 3"/>
          <p:cNvSpPr>
            <a:spLocks noGrp="1"/>
          </p:cNvSpPr>
          <p:nvPr>
            <p:ph type="ftr" sz="quarter" idx="11"/>
          </p:nvPr>
        </p:nvSpPr>
        <p:spPr/>
        <p:txBody>
          <a:bodyPr/>
          <a:lstStyle>
            <a:lvl1pPr>
              <a:defRPr/>
            </a:lvl1pPr>
          </a:lstStyle>
          <a:p>
            <a:endParaRPr lang="bg-BG"/>
          </a:p>
        </p:txBody>
      </p:sp>
      <p:sp>
        <p:nvSpPr>
          <p:cNvPr id="5" name="Контейнер за номер на слайда 4"/>
          <p:cNvSpPr>
            <a:spLocks noGrp="1"/>
          </p:cNvSpPr>
          <p:nvPr>
            <p:ph type="sldNum" sz="quarter" idx="12"/>
          </p:nvPr>
        </p:nvSpPr>
        <p:spPr/>
        <p:txBody>
          <a:bodyPr/>
          <a:lstStyle>
            <a:lvl1pPr>
              <a:defRPr/>
            </a:lvl1pPr>
          </a:lstStyle>
          <a:p>
            <a:fld id="{EC25F87A-DFD8-4772-9D3B-1F3CEF73EFEF}" type="slidenum">
              <a:rPr lang="bg-BG"/>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endParaRPr lang="bg-BG"/>
          </a:p>
        </p:txBody>
      </p:sp>
      <p:sp>
        <p:nvSpPr>
          <p:cNvPr id="3" name="Контейнер за долния колонтитул 2"/>
          <p:cNvSpPr>
            <a:spLocks noGrp="1"/>
          </p:cNvSpPr>
          <p:nvPr>
            <p:ph type="ftr" sz="quarter" idx="11"/>
          </p:nvPr>
        </p:nvSpPr>
        <p:spPr/>
        <p:txBody>
          <a:bodyPr/>
          <a:lstStyle>
            <a:lvl1pPr>
              <a:defRPr/>
            </a:lvl1pPr>
          </a:lstStyle>
          <a:p>
            <a:endParaRPr lang="bg-BG"/>
          </a:p>
        </p:txBody>
      </p:sp>
      <p:sp>
        <p:nvSpPr>
          <p:cNvPr id="4" name="Контейнер за номер на слайда 3"/>
          <p:cNvSpPr>
            <a:spLocks noGrp="1"/>
          </p:cNvSpPr>
          <p:nvPr>
            <p:ph type="sldNum" sz="quarter" idx="12"/>
          </p:nvPr>
        </p:nvSpPr>
        <p:spPr/>
        <p:txBody>
          <a:bodyPr/>
          <a:lstStyle>
            <a:lvl1pPr>
              <a:defRPr/>
            </a:lvl1pPr>
          </a:lstStyle>
          <a:p>
            <a:fld id="{A8275BB8-23FB-42D0-AAFB-D80C5BB5320E}" type="slidenum">
              <a:rPr lang="bg-BG"/>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B9E639CD-3896-4B40-8894-EF262FC5C503}" type="slidenum">
              <a:rPr lang="bg-BG"/>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B54317C9-EB5D-4BCE-9BAF-79453375B684}" type="slidenum">
              <a:rPr lang="bg-BG"/>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bg-BG"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bg-BG"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bg-BG"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bg-BG"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bg-BG"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bg-BG"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bg-BG" sz="2400"/>
          </a:p>
        </p:txBody>
      </p:sp>
      <p:sp>
        <p:nvSpPr>
          <p:cNvPr id="41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bg-BG" smtClean="0"/>
              <a:t>Click to edit Master title style</a:t>
            </a:r>
          </a:p>
        </p:txBody>
      </p:sp>
      <p:sp>
        <p:nvSpPr>
          <p:cNvPr id="41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bg-BG"/>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bg-BG"/>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781B0D98-41EB-456E-A491-941D651ABBA6}" type="slidenum">
              <a:rPr lang="bg-BG"/>
              <a:pPr/>
              <a:t>‹#›</a:t>
            </a:fld>
            <a:endParaRPr lang="bg-BG"/>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bg-BG"/>
              <a:t>Формуляри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bg-BG"/>
              <a:t>1. Същност на обект </a:t>
            </a:r>
            <a:r>
              <a:rPr lang="en-US"/>
              <a:t>Forms</a:t>
            </a:r>
            <a:r>
              <a:rPr lang="bg-BG"/>
              <a:t> </a:t>
            </a:r>
          </a:p>
        </p:txBody>
      </p:sp>
      <p:sp>
        <p:nvSpPr>
          <p:cNvPr id="7171" name="Rectangle 3"/>
          <p:cNvSpPr>
            <a:spLocks noGrp="1" noChangeArrowheads="1"/>
          </p:cNvSpPr>
          <p:nvPr>
            <p:ph type="body" idx="1"/>
          </p:nvPr>
        </p:nvSpPr>
        <p:spPr>
          <a:xfrm>
            <a:off x="971550" y="2024063"/>
            <a:ext cx="7772400" cy="4114800"/>
          </a:xfrm>
        </p:spPr>
        <p:txBody>
          <a:bodyPr/>
          <a:lstStyle/>
          <a:p>
            <a:pPr algn="ctr">
              <a:buFont typeface="Wingdings" pitchFamily="2" charset="2"/>
              <a:buNone/>
            </a:pPr>
            <a:r>
              <a:rPr lang="bg-BG"/>
              <a:t>	Формулярът представлява прозорец (с приятен интерфейс), съдържащ набор от контроли (етикети, текстови полета и полета за отметка), позволяващ Ви да преглеждате, въвеждате или редактирате информация от базата данни.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2. </a:t>
            </a:r>
            <a:r>
              <a:rPr lang="bg-BG"/>
              <a:t>Създаване на формуляри чрез Form Wizard </a:t>
            </a:r>
          </a:p>
        </p:txBody>
      </p:sp>
      <p:sp>
        <p:nvSpPr>
          <p:cNvPr id="8195" name="Rectangle 3"/>
          <p:cNvSpPr>
            <a:spLocks noGrp="1" noChangeArrowheads="1"/>
          </p:cNvSpPr>
          <p:nvPr>
            <p:ph type="body" idx="1"/>
          </p:nvPr>
        </p:nvSpPr>
        <p:spPr>
          <a:xfrm>
            <a:off x="971550" y="1952625"/>
            <a:ext cx="7983538" cy="4716463"/>
          </a:xfrm>
        </p:spPr>
        <p:txBody>
          <a:bodyPr/>
          <a:lstStyle/>
          <a:p>
            <a:pPr>
              <a:lnSpc>
                <a:spcPct val="80000"/>
              </a:lnSpc>
            </a:pPr>
            <a:r>
              <a:rPr lang="bg-BG" sz="2400"/>
              <a:t>Create form by using wizard</a:t>
            </a:r>
            <a:r>
              <a:rPr lang="en-US" sz="2400"/>
              <a:t>-</a:t>
            </a:r>
            <a:r>
              <a:rPr lang="bg-BG" sz="2400"/>
              <a:t> съветникът Form wizard. </a:t>
            </a:r>
            <a:endParaRPr lang="en-US" sz="2400"/>
          </a:p>
          <a:p>
            <a:pPr>
              <a:lnSpc>
                <a:spcPct val="80000"/>
              </a:lnSpc>
            </a:pPr>
            <a:r>
              <a:rPr lang="bg-BG" sz="2400"/>
              <a:t>Избирате на коя таблица или заявка ще бъде базиран Вашия формуляр. </a:t>
            </a:r>
          </a:p>
          <a:p>
            <a:pPr>
              <a:lnSpc>
                <a:spcPct val="80000"/>
              </a:lnSpc>
            </a:pPr>
            <a:r>
              <a:rPr lang="bg-BG" sz="2400"/>
              <a:t>С помощните бутони избирате полетата, които ще бъдат включени във Вашия формуляр. Продължавате с бутона Next. </a:t>
            </a:r>
          </a:p>
          <a:p>
            <a:pPr>
              <a:lnSpc>
                <a:spcPct val="80000"/>
              </a:lnSpc>
            </a:pPr>
            <a:r>
              <a:rPr lang="bg-BG" sz="2400"/>
              <a:t>Избирате типа на подреждане на полетата във Вашия формуляр. След което избирате бутона Next, за да продължите. </a:t>
            </a:r>
          </a:p>
          <a:p>
            <a:pPr>
              <a:lnSpc>
                <a:spcPct val="80000"/>
              </a:lnSpc>
            </a:pPr>
            <a:r>
              <a:rPr lang="bg-BG" sz="2400"/>
              <a:t>Избирате дизайна на Вашия формуляр и отново избирате бутона Next, за да продължите. </a:t>
            </a:r>
          </a:p>
          <a:p>
            <a:pPr>
              <a:lnSpc>
                <a:spcPct val="80000"/>
              </a:lnSpc>
            </a:pPr>
            <a:r>
              <a:rPr lang="bg-BG" sz="2400"/>
              <a:t>Именувате Вашия формуляр. Избирате бутона Finish, за да продължите. Вашият формуляр е готов за попълване.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bg-BG"/>
              <a:t>3. Добавяне на контроли към формулярите </a:t>
            </a:r>
          </a:p>
        </p:txBody>
      </p:sp>
      <p:sp>
        <p:nvSpPr>
          <p:cNvPr id="9219" name="Rectangle 3"/>
          <p:cNvSpPr>
            <a:spLocks noGrp="1" noChangeArrowheads="1"/>
          </p:cNvSpPr>
          <p:nvPr>
            <p:ph type="body" idx="1"/>
          </p:nvPr>
        </p:nvSpPr>
        <p:spPr>
          <a:xfrm>
            <a:off x="684213" y="2017713"/>
            <a:ext cx="8270875" cy="4579937"/>
          </a:xfrm>
        </p:spPr>
        <p:txBody>
          <a:bodyPr/>
          <a:lstStyle/>
          <a:p>
            <a:pPr>
              <a:lnSpc>
                <a:spcPct val="90000"/>
              </a:lnSpc>
            </a:pPr>
            <a:r>
              <a:rPr lang="bg-BG" sz="2400"/>
              <a:t>Във формуляр, който е базиран на дадена заявка или таблица на база данни може да бъде добавена допълнителна контрола, избрана от Вас. </a:t>
            </a:r>
          </a:p>
          <a:p>
            <a:pPr>
              <a:lnSpc>
                <a:spcPct val="90000"/>
              </a:lnSpc>
            </a:pPr>
            <a:r>
              <a:rPr lang="bg-BG" sz="2400"/>
              <a:t>Ако искате да добавите ново поле, чрез което да упражнявате контрол върху таблицата, на която е базиран формуляра, трябва да направите следното: </a:t>
            </a:r>
          </a:p>
          <a:p>
            <a:pPr lvl="1">
              <a:lnSpc>
                <a:spcPct val="90000"/>
              </a:lnSpc>
            </a:pPr>
            <a:r>
              <a:rPr lang="bg-BG" sz="2000"/>
              <a:t>отваряте необходимия Ви формуляр в Design View; </a:t>
            </a:r>
          </a:p>
          <a:p>
            <a:pPr lvl="1">
              <a:lnSpc>
                <a:spcPct val="90000"/>
              </a:lnSpc>
            </a:pPr>
            <a:r>
              <a:rPr lang="bg-BG" sz="2000"/>
              <a:t>щракнете с десния бутон на мишката и от падащото меню изберете Toolbox или натиснете бутона Toolbox от лентата с инструменти. Появява се лента с инструменти, която съдържа голямо разнообразие на контроли - слагане на отметки, нови полета, прилагане на подтаблици и др. Добавят се чрез влачене с помощта на мишката до избраното място.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bg-BG"/>
              <a:t>4. Модифициране на свойствата на контролите </a:t>
            </a:r>
          </a:p>
        </p:txBody>
      </p:sp>
      <p:sp>
        <p:nvSpPr>
          <p:cNvPr id="10243" name="Rectangle 3"/>
          <p:cNvSpPr>
            <a:spLocks noGrp="1" noChangeArrowheads="1"/>
          </p:cNvSpPr>
          <p:nvPr>
            <p:ph type="body" idx="1"/>
          </p:nvPr>
        </p:nvSpPr>
        <p:spPr>
          <a:xfrm>
            <a:off x="503238" y="2017713"/>
            <a:ext cx="8451850" cy="4579937"/>
          </a:xfrm>
        </p:spPr>
        <p:txBody>
          <a:bodyPr/>
          <a:lstStyle/>
          <a:p>
            <a:pPr>
              <a:lnSpc>
                <a:spcPct val="80000"/>
              </a:lnSpc>
            </a:pPr>
            <a:r>
              <a:rPr lang="bg-BG" sz="2400"/>
              <a:t>За целта отваряте формуляра, който съдържа контролата, чийто свойства искате да модифицирате в изглед Design View и отворете лентата с инструменти Toolbox (напр. като натиснете бутона Toolbox от лентата с инструменти Form Design).</a:t>
            </a:r>
          </a:p>
          <a:p>
            <a:pPr>
              <a:lnSpc>
                <a:spcPct val="80000"/>
              </a:lnSpc>
            </a:pPr>
            <a:r>
              <a:rPr lang="bg-BG" sz="2400"/>
              <a:t>След това кликнете върху контролата, чийто свойства искате да промените и натиснете бутона Properties от лентата с инструменти Form Design. В появилия се прозорец Default Text Box можете да промените кое да е от свойствата на избраната контрола. Например ако сте избрали да промените свойствата на контролата Text Box, Access отваря прозореца Default Text Box, за да Ви покаже, че променяте свойствата, които са зададени на контролата по подразбиране.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bg-BG"/>
              <a:t>5. Навигиране във формулярите </a:t>
            </a:r>
          </a:p>
        </p:txBody>
      </p:sp>
      <p:sp>
        <p:nvSpPr>
          <p:cNvPr id="11267" name="Rectangle 3"/>
          <p:cNvSpPr>
            <a:spLocks noGrp="1" noChangeArrowheads="1"/>
          </p:cNvSpPr>
          <p:nvPr>
            <p:ph type="body" idx="1"/>
          </p:nvPr>
        </p:nvSpPr>
        <p:spPr>
          <a:xfrm>
            <a:off x="576263" y="2106613"/>
            <a:ext cx="8378825" cy="4751387"/>
          </a:xfrm>
        </p:spPr>
        <p:txBody>
          <a:bodyPr/>
          <a:lstStyle/>
          <a:p>
            <a:pPr>
              <a:lnSpc>
                <a:spcPct val="80000"/>
              </a:lnSpc>
            </a:pPr>
            <a:r>
              <a:rPr lang="bg-BG" sz="2200"/>
              <a:t>Навигация във формулярите се извършва основно с помощта на контролните бутони, разположени в долния, ляв ъгъл на прозореца на формуляра в Datasheet View. </a:t>
            </a:r>
          </a:p>
          <a:p>
            <a:pPr>
              <a:lnSpc>
                <a:spcPct val="80000"/>
              </a:lnSpc>
            </a:pPr>
            <a:r>
              <a:rPr lang="bg-BG" sz="2200"/>
              <a:t>Първият бутон Ви показва първия запис от базата данни, без значение кой запис сте преглеждали преди това. </a:t>
            </a:r>
          </a:p>
          <a:p>
            <a:pPr>
              <a:lnSpc>
                <a:spcPct val="80000"/>
              </a:lnSpc>
            </a:pPr>
            <a:r>
              <a:rPr lang="bg-BG" sz="2200"/>
              <a:t>Вторият бутон Ви показва предишния поред запис.</a:t>
            </a:r>
          </a:p>
          <a:p>
            <a:pPr>
              <a:lnSpc>
                <a:spcPct val="80000"/>
              </a:lnSpc>
            </a:pPr>
            <a:r>
              <a:rPr lang="bg-BG" sz="2200"/>
              <a:t>Следва поле, което Ви показва поредния номер на текущия запис.</a:t>
            </a:r>
          </a:p>
          <a:p>
            <a:pPr>
              <a:lnSpc>
                <a:spcPct val="80000"/>
              </a:lnSpc>
            </a:pPr>
            <a:r>
              <a:rPr lang="bg-BG" sz="2200"/>
              <a:t>Следващите два бутона са аналогични на първите два - съответно за извеждане на следващия поред запис и на последния запис в базата данни. Последният бутон Ви извежда празни полета, в които да въведете нов запис, който можете да запишете и във формуляра, без да Ви се налага да отваряте базата данни и да въвеждате навия запис в нея.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bg-BG"/>
              <a:t>6. Въвеждане на записи във формулярите </a:t>
            </a:r>
          </a:p>
        </p:txBody>
      </p:sp>
      <p:sp>
        <p:nvSpPr>
          <p:cNvPr id="12291" name="Rectangle 3"/>
          <p:cNvSpPr>
            <a:spLocks noGrp="1" noChangeArrowheads="1"/>
          </p:cNvSpPr>
          <p:nvPr>
            <p:ph type="body" idx="1"/>
          </p:nvPr>
        </p:nvSpPr>
        <p:spPr/>
        <p:txBody>
          <a:bodyPr/>
          <a:lstStyle/>
          <a:p>
            <a:r>
              <a:rPr lang="bg-BG" sz="2800"/>
              <a:t>Най-лесният и удобен начин за въвеждане на нов запис във формуляр е чрез използване на бутона за навигация, в който има изображение на звездичка. </a:t>
            </a:r>
          </a:p>
          <a:p>
            <a:r>
              <a:rPr lang="bg-BG" sz="2800"/>
              <a:t>Друг начин е да отворите базата данни (таблица или заявка), към които е създаден формуляра и да въведете записа в нея. Той автоматично ще се появи и във формуляра.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bg-BG"/>
              <a:t>7. Създаване на изчисляеми контроли </a:t>
            </a:r>
          </a:p>
        </p:txBody>
      </p:sp>
      <p:sp>
        <p:nvSpPr>
          <p:cNvPr id="13315" name="Rectangle 3"/>
          <p:cNvSpPr>
            <a:spLocks noGrp="1" noChangeArrowheads="1"/>
          </p:cNvSpPr>
          <p:nvPr>
            <p:ph type="body" idx="1"/>
          </p:nvPr>
        </p:nvSpPr>
        <p:spPr>
          <a:xfrm>
            <a:off x="395288" y="2017713"/>
            <a:ext cx="8559800" cy="4687887"/>
          </a:xfrm>
        </p:spPr>
        <p:txBody>
          <a:bodyPr/>
          <a:lstStyle/>
          <a:p>
            <a:pPr>
              <a:lnSpc>
                <a:spcPct val="80000"/>
              </a:lnSpc>
            </a:pPr>
            <a:r>
              <a:rPr lang="bg-BG" sz="1800"/>
              <a:t>Изчисляемата контрола съдържа формула в някое от полетата за данни. Тази формула може да съдържа име на поле, име на поле от подтаблица или заявка, или име на друга контрола. </a:t>
            </a:r>
          </a:p>
          <a:p>
            <a:pPr>
              <a:lnSpc>
                <a:spcPct val="80000"/>
              </a:lnSpc>
            </a:pPr>
            <a:r>
              <a:rPr lang="bg-BG" sz="1800"/>
              <a:t>За да създадете такава контрола, избирате Forms (от прозореца Database), New, Design View и въвеждате името на обекта, от който въвеждате данни (за който правите формуляра). Появява се прозорец, носещ името на обекта и съдържащ списък с имената на полетата в този обект. От там избирате нужните Ви полета (тези, които съдържат данни, необходими като даденост на формулата) и ги влачите до избрано от Вас място в прозореца на формуляра. След това в ново поле въвеждате формулата, като имената на полетата в нея трябва да се въведат така: [име на поле]. </a:t>
            </a:r>
          </a:p>
          <a:p>
            <a:pPr>
              <a:lnSpc>
                <a:spcPct val="80000"/>
              </a:lnSpc>
            </a:pPr>
            <a:r>
              <a:rPr lang="bg-BG" sz="1800"/>
              <a:t>Например: от таблица ползвате за източник на информация полетата Описание (на продукт), Цена и Брой, а в полето Крайна цена се изчислява крайната сума. Продуктите и цените са въведени, а в полето Крайна цена въвеждате формулата - тя ще има вида  </a:t>
            </a:r>
            <a:r>
              <a:rPr lang="ru-RU" sz="1800"/>
              <a:t>“</a:t>
            </a:r>
            <a:r>
              <a:rPr lang="bg-BG" sz="1800"/>
              <a:t>=[Цена]*[Брой]</a:t>
            </a:r>
            <a:r>
              <a:rPr lang="ru-RU" sz="1800"/>
              <a:t>”</a:t>
            </a:r>
            <a:r>
              <a:rPr lang="bg-BG" sz="1800"/>
              <a:t>. След това давате име на формуляра, записвате го и можете да го отворите в изглед Datasheet View за да продължите по-нататъшната си работa.</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12</TotalTime>
  <Words>752</Words>
  <Application>Microsoft Office PowerPoint</Application>
  <PresentationFormat>Презентация на цял екран (4:3)</PresentationFormat>
  <Paragraphs>31</Paragraphs>
  <Slides>8</Slides>
  <Notes>0</Notes>
  <HiddenSlides>0</HiddenSlides>
  <MMClips>0</MMClips>
  <ScaleCrop>false</ScaleCrop>
  <HeadingPairs>
    <vt:vector size="6" baseType="variant">
      <vt:variant>
        <vt:lpstr>Използвани шрифтове</vt:lpstr>
      </vt:variant>
      <vt:variant>
        <vt:i4>3</vt:i4>
      </vt:variant>
      <vt:variant>
        <vt:lpstr>Тема</vt:lpstr>
      </vt:variant>
      <vt:variant>
        <vt:i4>1</vt:i4>
      </vt:variant>
      <vt:variant>
        <vt:lpstr>Заглавия на слайдовете</vt:lpstr>
      </vt:variant>
      <vt:variant>
        <vt:i4>8</vt:i4>
      </vt:variant>
    </vt:vector>
  </HeadingPairs>
  <TitlesOfParts>
    <vt:vector size="12" baseType="lpstr">
      <vt:lpstr>Arial</vt:lpstr>
      <vt:lpstr>Tahoma</vt:lpstr>
      <vt:lpstr>Wingdings</vt:lpstr>
      <vt:lpstr>Blends</vt:lpstr>
      <vt:lpstr>Формуляри </vt:lpstr>
      <vt:lpstr>1. Същност на обект Forms </vt:lpstr>
      <vt:lpstr>2. Създаване на формуляри чрез Form Wizard </vt:lpstr>
      <vt:lpstr>3. Добавяне на контроли към формулярите </vt:lpstr>
      <vt:lpstr>4. Модифициране на свойствата на контролите </vt:lpstr>
      <vt:lpstr>5. Навигиране във формулярите </vt:lpstr>
      <vt:lpstr>6. Въвеждане на записи във формулярите </vt:lpstr>
      <vt:lpstr>7. Създаване на изчисляеми контроли </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Формуляри </dc:title>
  <dc:creator>MPC</dc:creator>
  <cp:lastModifiedBy>Toni1</cp:lastModifiedBy>
  <cp:revision>3</cp:revision>
  <dcterms:created xsi:type="dcterms:W3CDTF">2008-11-11T12:19:52Z</dcterms:created>
  <dcterms:modified xsi:type="dcterms:W3CDTF">2012-09-28T11:09:33Z</dcterms:modified>
</cp:coreProperties>
</file>