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1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bg-BG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bg-BG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E54D2B9C-716F-49ED-8AB9-E50B4D5707E6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bg-BG" sz="2400">
              <a:latin typeface="Times New Roman" pitchFamily="18" charset="0"/>
            </a:endParaRPr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bg-BG" sz="2400">
              <a:latin typeface="Times New Roman" pitchFamily="18" charset="0"/>
            </a:endParaRPr>
          </a:p>
        </p:txBody>
      </p:sp>
      <p:sp>
        <p:nvSpPr>
          <p:cNvPr id="5130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bg-BG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7B15D-DD0F-4FAE-8F8B-0F7183C7B5C1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483A03-6A6E-4F7B-952A-D54A9D27D7C2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лавие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таблица 2"/>
          <p:cNvSpPr>
            <a:spLocks noGrp="1"/>
          </p:cNvSpPr>
          <p:nvPr>
            <p:ph type="tbl" idx="1"/>
          </p:nvPr>
        </p:nvSpPr>
        <p:spPr>
          <a:xfrm>
            <a:off x="1524000" y="1905000"/>
            <a:ext cx="7010400" cy="4114800"/>
          </a:xfrm>
        </p:spPr>
        <p:txBody>
          <a:bodyPr/>
          <a:lstStyle/>
          <a:p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9198EFE0-67BD-474C-A301-E1EDBAEAF84E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A961F-1A0C-4C67-86FE-E1E43D048F58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ED56D-F81E-4CBE-8995-70E4F2D8DA40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79B56-5E46-451B-8481-78FDAB0199B1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4A267F-D5D1-4397-B545-24CB93748AC1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881EC-BA6E-445B-BCA5-10DBDFE1CA0C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3F201-AE35-4137-AEFC-084AB244578E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49B87-2F3E-4D53-B165-1B77838BB49B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17EE6-07D2-4E72-BD38-837BD89174D4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bg-BG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bg-BG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A4B30BC-DD38-45CB-880B-4A13D4D58534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bg-BG" sz="2400">
              <a:latin typeface="Times New Roman" pitchFamily="18" charset="0"/>
            </a:endParaRPr>
          </a:p>
        </p:txBody>
      </p:sp>
      <p:sp>
        <p:nvSpPr>
          <p:cNvPr id="4105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bg-BG" sz="2400">
              <a:latin typeface="Times New Roman" pitchFamily="18" charset="0"/>
            </a:endParaRPr>
          </a:p>
        </p:txBody>
      </p:sp>
      <p:sp>
        <p:nvSpPr>
          <p:cNvPr id="4106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bg-BG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-BG"/>
              <a:t>Величини в езика </a:t>
            </a:r>
            <a:r>
              <a:rPr lang="en-US"/>
              <a:t>Pascal</a:t>
            </a:r>
            <a:endParaRPr lang="bg-BG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9</a:t>
            </a:r>
            <a:r>
              <a:rPr lang="en-US"/>
              <a:t>. </a:t>
            </a:r>
            <a:r>
              <a:rPr lang="bg-BG"/>
              <a:t>Функции с аргумент от</a:t>
            </a:r>
            <a:r>
              <a:rPr lang="en-US"/>
              <a:t> </a:t>
            </a:r>
            <a:r>
              <a:rPr lang="bg-BG"/>
              <a:t>реален тип</a:t>
            </a:r>
          </a:p>
        </p:txBody>
      </p:sp>
      <p:graphicFrame>
        <p:nvGraphicFramePr>
          <p:cNvPr id="19515" name="Group 59"/>
          <p:cNvGraphicFramePr>
            <a:graphicFrameLocks noGrp="1"/>
          </p:cNvGraphicFramePr>
          <p:nvPr>
            <p:ph idx="1"/>
          </p:nvPr>
        </p:nvGraphicFramePr>
        <p:xfrm>
          <a:off x="468313" y="1628775"/>
          <a:ext cx="8283575" cy="5102225"/>
        </p:xfrm>
        <a:graphic>
          <a:graphicData uri="http://schemas.openxmlformats.org/drawingml/2006/table">
            <a:tbl>
              <a:tblPr/>
              <a:tblGrid>
                <a:gridCol w="1873250"/>
                <a:gridCol w="6410325"/>
              </a:tblGrid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Функция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Действие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Abs(x)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|x|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Sqrt(x)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√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  <a:endParaRPr kumimoji="0" lang="bg-BG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Exp(x)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e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  <a:endParaRPr kumimoji="0" lang="bg-BG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Sqr(x)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bg-BG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Ln(x)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Ln x, x&gt;0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pi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Връща стойността на числото </a:t>
                      </a:r>
                      <a:r>
                        <a:rPr kumimoji="0" 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=3,141596535897932385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sin(x), cos(x)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sin(x), cos(x), x </a:t>
                      </a:r>
                      <a:r>
                        <a:rPr kumimoji="0" 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в радиани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frac(x)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Връща дробната част на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Round(x)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Математическо закръгляне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Trunc(x)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Отрязва дробната част на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, като резултатът е от цял тип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Int(x)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Отрязва дробната част на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, като резултатът е от реален тип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10. Логически тип</a:t>
            </a:r>
            <a:r>
              <a:rPr lang="en-US"/>
              <a:t> (B </a:t>
            </a:r>
            <a:r>
              <a:rPr lang="bg-BG"/>
              <a:t>и </a:t>
            </a:r>
            <a:r>
              <a:rPr lang="en-US"/>
              <a:t>C </a:t>
            </a:r>
            <a:r>
              <a:rPr lang="bg-BG"/>
              <a:t>са от тип </a:t>
            </a:r>
            <a:r>
              <a:rPr lang="en-US"/>
              <a:t>Boolean)</a:t>
            </a:r>
            <a:endParaRPr lang="bg-BG"/>
          </a:p>
        </p:txBody>
      </p:sp>
      <p:graphicFrame>
        <p:nvGraphicFramePr>
          <p:cNvPr id="20539" name="Group 59"/>
          <p:cNvGraphicFramePr>
            <a:graphicFrameLocks noGrp="1"/>
          </p:cNvGraphicFramePr>
          <p:nvPr>
            <p:ph idx="1"/>
          </p:nvPr>
        </p:nvGraphicFramePr>
        <p:xfrm>
          <a:off x="684213" y="1905000"/>
          <a:ext cx="8135937" cy="4114800"/>
        </p:xfrm>
        <a:graphic>
          <a:graphicData uri="http://schemas.openxmlformats.org/drawingml/2006/table">
            <a:tbl>
              <a:tblPr/>
              <a:tblGrid>
                <a:gridCol w="1150937"/>
                <a:gridCol w="1223963"/>
                <a:gridCol w="1296987"/>
                <a:gridCol w="1584325"/>
                <a:gridCol w="1439863"/>
                <a:gridCol w="1439862"/>
              </a:tblGrid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B</a:t>
                      </a:r>
                      <a:endParaRPr kumimoji="0" lang="bg-BG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C</a:t>
                      </a:r>
                      <a:endParaRPr kumimoji="0" lang="bg-BG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Not B</a:t>
                      </a:r>
                      <a:endParaRPr kumimoji="0" lang="bg-BG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B and C</a:t>
                      </a:r>
                      <a:endParaRPr kumimoji="0" lang="bg-BG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B or C</a:t>
                      </a:r>
                      <a:endParaRPr kumimoji="0" lang="bg-BG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B xor C</a:t>
                      </a:r>
                      <a:endParaRPr kumimoji="0" lang="bg-BG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False</a:t>
                      </a:r>
                      <a:endParaRPr kumimoji="0" lang="bg-BG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False</a:t>
                      </a:r>
                      <a:endParaRPr kumimoji="0" lang="bg-BG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True</a:t>
                      </a:r>
                      <a:endParaRPr kumimoji="0" lang="bg-BG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False </a:t>
                      </a:r>
                      <a:endParaRPr kumimoji="0" lang="bg-BG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False</a:t>
                      </a:r>
                      <a:endParaRPr kumimoji="0" lang="bg-BG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False</a:t>
                      </a:r>
                      <a:endParaRPr kumimoji="0" lang="bg-BG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False </a:t>
                      </a:r>
                      <a:endParaRPr kumimoji="0" lang="bg-BG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True</a:t>
                      </a:r>
                      <a:endParaRPr kumimoji="0" lang="bg-BG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True</a:t>
                      </a:r>
                      <a:endParaRPr kumimoji="0" lang="bg-BG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False</a:t>
                      </a:r>
                      <a:endParaRPr kumimoji="0" lang="bg-BG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True</a:t>
                      </a:r>
                      <a:endParaRPr kumimoji="0" lang="bg-BG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True</a:t>
                      </a:r>
                      <a:endParaRPr kumimoji="0" lang="bg-BG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True</a:t>
                      </a:r>
                      <a:endParaRPr kumimoji="0" lang="bg-BG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False</a:t>
                      </a:r>
                      <a:endParaRPr kumimoji="0" lang="bg-BG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False</a:t>
                      </a:r>
                      <a:endParaRPr kumimoji="0" lang="bg-BG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False</a:t>
                      </a:r>
                      <a:endParaRPr kumimoji="0" lang="bg-BG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True</a:t>
                      </a:r>
                      <a:endParaRPr kumimoji="0" lang="bg-BG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True</a:t>
                      </a:r>
                      <a:endParaRPr kumimoji="0" lang="bg-BG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True</a:t>
                      </a:r>
                      <a:endParaRPr kumimoji="0" lang="bg-BG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True</a:t>
                      </a:r>
                      <a:endParaRPr kumimoji="0" lang="bg-BG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False </a:t>
                      </a:r>
                      <a:endParaRPr kumimoji="0" lang="bg-BG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True</a:t>
                      </a:r>
                      <a:endParaRPr kumimoji="0" lang="bg-BG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True</a:t>
                      </a:r>
                      <a:endParaRPr kumimoji="0" lang="bg-BG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False</a:t>
                      </a:r>
                      <a:endParaRPr kumimoji="0" lang="bg-BG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11. </a:t>
            </a:r>
            <a:r>
              <a:rPr lang="bg-BG"/>
              <a:t>Знаков тип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00213"/>
            <a:ext cx="8569325" cy="5157787"/>
          </a:xfrm>
        </p:spPr>
        <p:txBody>
          <a:bodyPr/>
          <a:lstStyle/>
          <a:p>
            <a:r>
              <a:rPr lang="bg-BG"/>
              <a:t>Включва следните множества:</a:t>
            </a:r>
          </a:p>
          <a:p>
            <a:pPr lvl="1"/>
            <a:r>
              <a:rPr lang="bg-BG"/>
              <a:t>Цифри 0..9;</a:t>
            </a:r>
          </a:p>
          <a:p>
            <a:pPr lvl="1"/>
            <a:r>
              <a:rPr lang="bg-BG"/>
              <a:t>Букви </a:t>
            </a:r>
            <a:r>
              <a:rPr lang="en-US"/>
              <a:t>A..Z </a:t>
            </a:r>
            <a:r>
              <a:rPr lang="bg-BG"/>
              <a:t>и </a:t>
            </a:r>
            <a:r>
              <a:rPr lang="en-US"/>
              <a:t>a..z</a:t>
            </a:r>
            <a:r>
              <a:rPr lang="bg-BG"/>
              <a:t>;</a:t>
            </a:r>
          </a:p>
          <a:p>
            <a:pPr lvl="1"/>
            <a:r>
              <a:rPr lang="bg-BG"/>
              <a:t>Множество от останалите знаци.</a:t>
            </a:r>
          </a:p>
          <a:p>
            <a:pPr>
              <a:buFont typeface="Wingdings" pitchFamily="2" charset="2"/>
              <a:buNone/>
            </a:pPr>
            <a:r>
              <a:rPr lang="en-US"/>
              <a:t>		</a:t>
            </a:r>
            <a:r>
              <a:rPr lang="bg-BG"/>
              <a:t>Тези знаци имат номерация от 0 до 255, с</a:t>
            </a:r>
            <a:r>
              <a:rPr lang="en-US"/>
              <a:t> </a:t>
            </a:r>
            <a:r>
              <a:rPr lang="bg-BG"/>
              <a:t>които се подреждат. Тези номера формират така наречената кодова таблица </a:t>
            </a:r>
            <a:r>
              <a:rPr lang="en-US"/>
              <a:t>ASCII (American Standard Code for Information Interchange).</a:t>
            </a:r>
            <a:r>
              <a:rPr lang="bg-BG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12. </a:t>
            </a:r>
            <a:r>
              <a:rPr lang="bg-BG"/>
              <a:t>Функции с знаков тип</a:t>
            </a:r>
          </a:p>
        </p:txBody>
      </p:sp>
      <p:graphicFrame>
        <p:nvGraphicFramePr>
          <p:cNvPr id="23617" name="Group 65"/>
          <p:cNvGraphicFramePr>
            <a:graphicFrameLocks noGrp="1"/>
          </p:cNvGraphicFramePr>
          <p:nvPr>
            <p:ph idx="1"/>
          </p:nvPr>
        </p:nvGraphicFramePr>
        <p:xfrm>
          <a:off x="684213" y="2205038"/>
          <a:ext cx="8283575" cy="2497137"/>
        </p:xfrm>
        <a:graphic>
          <a:graphicData uri="http://schemas.openxmlformats.org/drawingml/2006/table">
            <a:tbl>
              <a:tblPr/>
              <a:tblGrid>
                <a:gridCol w="1873250"/>
                <a:gridCol w="6410325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Функция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Действие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Ord(x) </a:t>
                      </a:r>
                      <a:endParaRPr kumimoji="0" lang="bg-BG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Връща цяло число (пореден номер в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ASCII</a:t>
                      </a:r>
                      <a:r>
                        <a:rPr kumimoji="0" lang="bg-BG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Succ(x)</a:t>
                      </a:r>
                      <a:endParaRPr kumimoji="0" lang="bg-BG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Връща знака стоящ след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 </a:t>
                      </a:r>
                      <a:r>
                        <a:rPr kumimoji="0" lang="bg-BG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в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ASCII</a:t>
                      </a:r>
                      <a:endParaRPr kumimoji="0" lang="bg-BG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Pred(x)</a:t>
                      </a:r>
                      <a:endParaRPr kumimoji="0" lang="bg-BG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Връща знака стоящ пред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 </a:t>
                      </a:r>
                      <a:r>
                        <a:rPr kumimoji="0" lang="bg-BG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в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ASCII</a:t>
                      </a:r>
                      <a:endParaRPr kumimoji="0" lang="bg-BG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13. Явно изброим тип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Явно изброим тип се дефинира като се изброят неговите компоненти;</a:t>
            </a:r>
          </a:p>
          <a:p>
            <a:r>
              <a:rPr lang="bg-BG"/>
              <a:t>Пример: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Type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	day=(yesterday, today, tomorrow);</a:t>
            </a:r>
            <a:endParaRPr lang="bg-BG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14. </a:t>
            </a:r>
            <a:r>
              <a:rPr lang="bg-BG"/>
              <a:t>Ограничен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Дефинира се като подобласт на всеки дефиниран дискретен тип;</a:t>
            </a:r>
          </a:p>
          <a:p>
            <a:r>
              <a:rPr lang="bg-BG"/>
              <a:t>Пример: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Type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	sto=0..100;</a:t>
            </a:r>
            <a:endParaRPr lang="bg-BG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 </a:t>
            </a:r>
            <a:r>
              <a:rPr lang="bg-BG"/>
              <a:t>Типове данни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280400" cy="4548187"/>
          </a:xfrm>
        </p:spPr>
        <p:txBody>
          <a:bodyPr/>
          <a:lstStyle/>
          <a:p>
            <a:r>
              <a:rPr lang="bg-BG"/>
              <a:t>Скаларни</a:t>
            </a:r>
            <a:r>
              <a:rPr lang="en-US"/>
              <a:t>- </a:t>
            </a:r>
            <a:r>
              <a:rPr lang="bg-BG"/>
              <a:t>състоят се само от една компонента, поради което се наричат още и прости;</a:t>
            </a:r>
          </a:p>
          <a:p>
            <a:r>
              <a:rPr lang="bg-BG"/>
              <a:t>Структурни- състоят се две или повече компоненти;</a:t>
            </a:r>
          </a:p>
          <a:p>
            <a:endParaRPr lang="bg-BG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427538" y="2132013"/>
            <a:ext cx="1655762" cy="4302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bg-BG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Скаларни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987675" y="2779713"/>
            <a:ext cx="158432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bg-BG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Дискретни</a:t>
            </a:r>
          </a:p>
          <a:p>
            <a:pPr algn="ctr"/>
            <a:r>
              <a:rPr lang="bg-BG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(изброими)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786313" y="3643313"/>
            <a:ext cx="158591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bg-BG" b="1">
                <a:effectLst>
                  <a:outerShdw blurRad="38100" dist="38100" dir="2700000" algn="tl">
                    <a:srgbClr val="000000"/>
                  </a:outerShdw>
                </a:effectLst>
              </a:rPr>
              <a:t>Дефинирани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1546225" y="3643313"/>
            <a:ext cx="144145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bg-BG" b="1">
                <a:effectLst>
                  <a:outerShdw blurRad="38100" dist="38100" dir="2700000" algn="tl">
                    <a:srgbClr val="000000"/>
                  </a:outerShdw>
                </a:effectLst>
              </a:rPr>
              <a:t>Стандартни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1619250" y="4364038"/>
            <a:ext cx="1223963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bg-BG" b="1">
                <a:effectLst>
                  <a:outerShdw blurRad="38100" dist="38100" dir="2700000" algn="tl">
                    <a:srgbClr val="000000"/>
                  </a:outerShdw>
                </a:effectLst>
              </a:rPr>
              <a:t>Символни</a:t>
            </a:r>
          </a:p>
          <a:p>
            <a:pPr algn="ctr"/>
            <a:r>
              <a:rPr lang="bg-BG" b="1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char</a:t>
            </a:r>
            <a:r>
              <a:rPr lang="bg-BG" b="1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3132138" y="4364038"/>
            <a:ext cx="10080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Boolean</a:t>
            </a:r>
            <a:endParaRPr lang="bg-BG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3995738" y="5084763"/>
            <a:ext cx="2232025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bg-BG" b="1">
                <a:effectLst>
                  <a:outerShdw blurRad="38100" dist="38100" dir="2700000" algn="tl">
                    <a:srgbClr val="000000"/>
                  </a:outerShdw>
                </a:effectLst>
              </a:rPr>
              <a:t>Явно изброим тип</a:t>
            </a: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6372225" y="5084763"/>
            <a:ext cx="129540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bg-BG" b="1">
                <a:effectLst>
                  <a:outerShdw blurRad="38100" dist="38100" dir="2700000" algn="tl">
                    <a:srgbClr val="000000"/>
                  </a:outerShdw>
                </a:effectLst>
              </a:rPr>
              <a:t>Ограничен</a:t>
            </a: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323850" y="4364038"/>
            <a:ext cx="1079500" cy="17287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bg-BG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Цели:</a:t>
            </a:r>
          </a:p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Shortint</a:t>
            </a:r>
          </a:p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Integer</a:t>
            </a:r>
          </a:p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Longint</a:t>
            </a:r>
          </a:p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Byte</a:t>
            </a:r>
          </a:p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Word</a:t>
            </a:r>
            <a:endParaRPr lang="bg-BG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7164388" y="2924175"/>
            <a:ext cx="1728787" cy="17287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bg-BG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Приближени:</a:t>
            </a:r>
          </a:p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Real</a:t>
            </a:r>
          </a:p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Single</a:t>
            </a:r>
          </a:p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Double</a:t>
            </a:r>
          </a:p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Extended</a:t>
            </a:r>
          </a:p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Comp </a:t>
            </a:r>
            <a:endParaRPr lang="bg-BG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 flipH="1">
            <a:off x="3779838" y="2563813"/>
            <a:ext cx="13684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5435600" y="2563813"/>
            <a:ext cx="2376488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 flipH="1">
            <a:off x="2268538" y="3427413"/>
            <a:ext cx="15827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3924300" y="3427413"/>
            <a:ext cx="14398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 flipH="1">
            <a:off x="827088" y="4003675"/>
            <a:ext cx="1296987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2195513" y="40036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2268538" y="4003675"/>
            <a:ext cx="12954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 flipH="1">
            <a:off x="5076825" y="4003675"/>
            <a:ext cx="431800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>
            <a:off x="5580063" y="4003675"/>
            <a:ext cx="1296987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7193" name="Rectangle 2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bg-BG"/>
              <a:t>2. Блокова схема на скаларен тип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708400" y="2347913"/>
            <a:ext cx="1943100" cy="4302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bg-BG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Структурни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203575" y="3716338"/>
            <a:ext cx="1368425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bg-BG" b="1">
                <a:effectLst>
                  <a:outerShdw blurRad="38100" dist="38100" dir="2700000" algn="tl">
                    <a:srgbClr val="000000"/>
                  </a:outerShdw>
                </a:effectLst>
              </a:rPr>
              <a:t>Множество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619250" y="3716338"/>
            <a:ext cx="1368425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bg-BG" b="1">
                <a:effectLst>
                  <a:outerShdw blurRad="38100" dist="38100" dir="2700000" algn="tl">
                    <a:srgbClr val="000000"/>
                  </a:outerShdw>
                </a:effectLst>
              </a:rPr>
              <a:t>Масив, </a:t>
            </a:r>
          </a:p>
          <a:p>
            <a:pPr algn="ctr"/>
            <a:r>
              <a:rPr lang="bg-BG" b="1">
                <a:effectLst>
                  <a:outerShdw blurRad="38100" dist="38100" dir="2700000" algn="tl">
                    <a:srgbClr val="000000"/>
                  </a:outerShdw>
                </a:effectLst>
              </a:rPr>
              <a:t>знаков низ</a:t>
            </a:r>
          </a:p>
          <a:p>
            <a:pPr algn="ctr"/>
            <a:r>
              <a:rPr lang="bg-BG" b="1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String</a:t>
            </a:r>
            <a:r>
              <a:rPr lang="bg-BG" b="1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6659563" y="3716338"/>
            <a:ext cx="1223962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bg-BG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Файл:</a:t>
            </a:r>
          </a:p>
          <a:p>
            <a:r>
              <a:rPr lang="bg-BG" b="1">
                <a:effectLst>
                  <a:outerShdw blurRad="38100" dist="38100" dir="2700000" algn="tl">
                    <a:srgbClr val="000000"/>
                  </a:outerShdw>
                </a:effectLst>
              </a:rPr>
              <a:t>Текстов</a:t>
            </a:r>
          </a:p>
          <a:p>
            <a:r>
              <a:rPr lang="bg-BG" b="1">
                <a:effectLst>
                  <a:outerShdw blurRad="38100" dist="38100" dir="2700000" algn="tl">
                    <a:srgbClr val="000000"/>
                  </a:outerShdw>
                </a:effectLst>
              </a:rPr>
              <a:t>Безтипов</a:t>
            </a:r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4787900" y="3716338"/>
            <a:ext cx="7921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bg-BG" b="1">
                <a:effectLst>
                  <a:outerShdw blurRad="38100" dist="38100" dir="2700000" algn="tl">
                    <a:srgbClr val="000000"/>
                  </a:outerShdw>
                </a:effectLst>
              </a:rPr>
              <a:t>Запис</a:t>
            </a:r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5724525" y="3716338"/>
            <a:ext cx="7921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bg-BG" b="1">
                <a:effectLst>
                  <a:outerShdw blurRad="38100" dist="38100" dir="2700000" algn="tl">
                    <a:srgbClr val="000000"/>
                  </a:outerShdw>
                </a:effectLst>
              </a:rPr>
              <a:t>Обект</a:t>
            </a:r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 flipH="1">
            <a:off x="2339975" y="2779713"/>
            <a:ext cx="22320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 flipH="1">
            <a:off x="3851275" y="2779713"/>
            <a:ext cx="792163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>
            <a:off x="4859338" y="2779713"/>
            <a:ext cx="217487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>
            <a:off x="5148263" y="2779713"/>
            <a:ext cx="9366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>
            <a:off x="5292725" y="2779713"/>
            <a:ext cx="1871663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9246" name="Rectangle 30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bg-BG"/>
              <a:t>3. Блокова схема на структурен тип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4. Скаларни типове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Дискретни- краен брой стойности, които могат да се подреждат и номерират;</a:t>
            </a:r>
          </a:p>
          <a:p>
            <a:r>
              <a:rPr lang="bg-BG"/>
              <a:t>Приближени- заемат стойности от реалната числова ос в краен диапазон и се представят в оперативната памет с някакво приближение.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5. Целочислен тип</a:t>
            </a:r>
          </a:p>
        </p:txBody>
      </p:sp>
      <p:graphicFrame>
        <p:nvGraphicFramePr>
          <p:cNvPr id="11309" name="Group 45"/>
          <p:cNvGraphicFramePr>
            <a:graphicFrameLocks noGrp="1"/>
          </p:cNvGraphicFramePr>
          <p:nvPr>
            <p:ph idx="1"/>
          </p:nvPr>
        </p:nvGraphicFramePr>
        <p:xfrm>
          <a:off x="611188" y="1773238"/>
          <a:ext cx="7923212" cy="4935538"/>
        </p:xfrm>
        <a:graphic>
          <a:graphicData uri="http://schemas.openxmlformats.org/drawingml/2006/table">
            <a:tbl>
              <a:tblPr/>
              <a:tblGrid>
                <a:gridCol w="1654175"/>
                <a:gridCol w="4313237"/>
                <a:gridCol w="1955800"/>
              </a:tblGrid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Тип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Обхват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Формат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Shortint </a:t>
                      </a:r>
                      <a:endParaRPr kumimoji="0" lang="bg-BG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-128..127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8 bit</a:t>
                      </a:r>
                      <a:r>
                        <a:rPr kumimoji="0" lang="bg-BG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със знак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Integer </a:t>
                      </a:r>
                      <a:endParaRPr kumimoji="0" lang="bg-BG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-32768..32767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16 bit</a:t>
                      </a:r>
                      <a:r>
                        <a:rPr kumimoji="0" lang="bg-BG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със знак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Longint </a:t>
                      </a:r>
                      <a:endParaRPr kumimoji="0" lang="bg-BG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-2147483648..2147483647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32 bit</a:t>
                      </a:r>
                      <a:r>
                        <a:rPr kumimoji="0" lang="bg-BG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със знак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Byte </a:t>
                      </a:r>
                      <a:endParaRPr kumimoji="0" lang="bg-BG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0..255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8 bit</a:t>
                      </a:r>
                      <a:r>
                        <a:rPr kumimoji="0" lang="bg-BG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без  знак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Word </a:t>
                      </a:r>
                      <a:endParaRPr kumimoji="0" lang="bg-BG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0..65535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16 bit</a:t>
                      </a:r>
                      <a:r>
                        <a:rPr kumimoji="0" lang="bg-BG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без  знак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6. Допустими операции с целочислените типове</a:t>
            </a:r>
          </a:p>
        </p:txBody>
      </p:sp>
      <p:graphicFrame>
        <p:nvGraphicFramePr>
          <p:cNvPr id="13385" name="Group 73"/>
          <p:cNvGraphicFramePr>
            <a:graphicFrameLocks noGrp="1"/>
          </p:cNvGraphicFramePr>
          <p:nvPr>
            <p:ph idx="1"/>
          </p:nvPr>
        </p:nvGraphicFramePr>
        <p:xfrm>
          <a:off x="468313" y="1784350"/>
          <a:ext cx="8210550" cy="4389120"/>
        </p:xfrm>
        <a:graphic>
          <a:graphicData uri="http://schemas.openxmlformats.org/drawingml/2006/table">
            <a:tbl>
              <a:tblPr/>
              <a:tblGrid>
                <a:gridCol w="3598862"/>
                <a:gridCol w="1874838"/>
                <a:gridCol w="2736850"/>
              </a:tblGrid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Вид на операцията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Означение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Пример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Събиране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Изваждане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Умножение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Целочислено деление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Div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 div 5=0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Остатък от деление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Mod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6 mod 5=1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Побитово отрицание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Not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Not -10=9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Побитово изключващо ИЛИ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Xor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14 xor 45=35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Побитово включващо ИЛИ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Or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10 or 6=14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Побитово 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And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11 and 5=1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Побитово изместване в ляво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Shl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10 shl 6=640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Побитово изместване в дясно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Shr 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10 shr 2=2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7. </a:t>
            </a:r>
            <a:r>
              <a:rPr lang="bg-BG"/>
              <a:t>Функции с аргумент от цял тип</a:t>
            </a:r>
          </a:p>
        </p:txBody>
      </p:sp>
      <p:graphicFrame>
        <p:nvGraphicFramePr>
          <p:cNvPr id="15397" name="Group 37"/>
          <p:cNvGraphicFramePr>
            <a:graphicFrameLocks noGrp="1"/>
          </p:cNvGraphicFramePr>
          <p:nvPr>
            <p:ph idx="1"/>
          </p:nvPr>
        </p:nvGraphicFramePr>
        <p:xfrm>
          <a:off x="250825" y="1905000"/>
          <a:ext cx="8283575" cy="4704717"/>
        </p:xfrm>
        <a:graphic>
          <a:graphicData uri="http://schemas.openxmlformats.org/drawingml/2006/table">
            <a:tbl>
              <a:tblPr/>
              <a:tblGrid>
                <a:gridCol w="1873250"/>
                <a:gridCol w="6410325"/>
              </a:tblGrid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Функция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Действие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Abs(x)</a:t>
                      </a:r>
                      <a:endParaRPr kumimoji="0" lang="bg-BG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|x|</a:t>
                      </a:r>
                      <a:endParaRPr kumimoji="0" lang="bg-BG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Chr(x)</a:t>
                      </a:r>
                      <a:endParaRPr kumimoji="0" lang="bg-BG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Връща знака отговарящ на поредния номер в 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ASCII </a:t>
                      </a:r>
                      <a:r>
                        <a:rPr kumimoji="0" lang="bg-BG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таблицата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Pred(x)</a:t>
                      </a:r>
                      <a:endParaRPr kumimoji="0" lang="bg-BG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Връща предхождащата стойност на 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  <a:endParaRPr kumimoji="0" lang="bg-BG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Random(x)</a:t>
                      </a:r>
                      <a:endParaRPr kumimoji="0" lang="bg-BG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Генерира случайно число от интервала (0,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x]</a:t>
                      </a:r>
                      <a:r>
                        <a:rPr kumimoji="0" lang="bg-BG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, където 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 </a:t>
                      </a:r>
                      <a:r>
                        <a:rPr kumimoji="0" lang="bg-BG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е от тип 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Word</a:t>
                      </a:r>
                      <a:endParaRPr kumimoji="0" lang="bg-BG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Sqr(x)</a:t>
                      </a:r>
                      <a:endParaRPr kumimoji="0" lang="bg-BG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bg-BG" sz="2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Succ(x)</a:t>
                      </a:r>
                      <a:endParaRPr kumimoji="0" lang="bg-BG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Връща следващата стойност на 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  <a:endParaRPr kumimoji="0" lang="bg-BG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8. </a:t>
            </a:r>
            <a:r>
              <a:rPr lang="bg-BG"/>
              <a:t>Приближени (реални) типове</a:t>
            </a:r>
          </a:p>
        </p:txBody>
      </p:sp>
      <p:graphicFrame>
        <p:nvGraphicFramePr>
          <p:cNvPr id="17466" name="Group 58"/>
          <p:cNvGraphicFramePr>
            <a:graphicFrameLocks noGrp="1"/>
          </p:cNvGraphicFramePr>
          <p:nvPr>
            <p:ph idx="1"/>
          </p:nvPr>
        </p:nvGraphicFramePr>
        <p:xfrm>
          <a:off x="250825" y="1905000"/>
          <a:ext cx="8283575" cy="4789488"/>
        </p:xfrm>
        <a:graphic>
          <a:graphicData uri="http://schemas.openxmlformats.org/drawingml/2006/table">
            <a:tbl>
              <a:tblPr/>
              <a:tblGrid>
                <a:gridCol w="1800225"/>
                <a:gridCol w="3529013"/>
                <a:gridCol w="1439862"/>
                <a:gridCol w="1514475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Тип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Обхват по абсолютна стойност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Верни знакове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Формат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Real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2.9e-39..1.7e38 </a:t>
                      </a: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и числото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11-12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6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Byte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Single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1.5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e-</a:t>
                      </a: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45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..</a:t>
                      </a: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3.4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e38 </a:t>
                      </a: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и числото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7-8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 Byte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Double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5.0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e-</a:t>
                      </a: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324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..1.7e3</a:t>
                      </a: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8 </a:t>
                      </a: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и числото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15-16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8 Byte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Extended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3.4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e-</a:t>
                      </a: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4932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..1.</a:t>
                      </a: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e</a:t>
                      </a: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4932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и числото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19-20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10 Byte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Comp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0..9.2е18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19-20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8 Byte</a:t>
                      </a:r>
                      <a:endParaRPr kumimoji="0" 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189</TotalTime>
  <Words>625</Words>
  <Application>Microsoft Office PowerPoint</Application>
  <PresentationFormat>Презентация на цял екран (4:3)</PresentationFormat>
  <Paragraphs>215</Paragraphs>
  <Slides>15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Wingdings</vt:lpstr>
      <vt:lpstr>Symbol</vt:lpstr>
      <vt:lpstr>Echo</vt:lpstr>
      <vt:lpstr>Величини в езика Pascal</vt:lpstr>
      <vt:lpstr>1. Типове данни</vt:lpstr>
      <vt:lpstr>2. Блокова схема на скаларен тип </vt:lpstr>
      <vt:lpstr>3. Блокова схема на структурен тип </vt:lpstr>
      <vt:lpstr>4. Скаларни типове</vt:lpstr>
      <vt:lpstr>5. Целочислен тип</vt:lpstr>
      <vt:lpstr>6. Допустими операции с целочислените типове</vt:lpstr>
      <vt:lpstr>7. Функции с аргумент от цял тип</vt:lpstr>
      <vt:lpstr>8. Приближени (реални) типове</vt:lpstr>
      <vt:lpstr>9. Функции с аргумент от реален тип</vt:lpstr>
      <vt:lpstr>10. Логически тип (B и C са от тип Boolean)</vt:lpstr>
      <vt:lpstr>11. Знаков тип</vt:lpstr>
      <vt:lpstr>12. Функции с знаков тип</vt:lpstr>
      <vt:lpstr>13. Явно изброим тип</vt:lpstr>
      <vt:lpstr>14. Ограничен</vt:lpstr>
    </vt:vector>
  </TitlesOfParts>
  <Company>Private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Величини в езика Pascal</dc:title>
  <dc:creator>MusaPC</dc:creator>
  <cp:lastModifiedBy>Toni1</cp:lastModifiedBy>
  <cp:revision>2</cp:revision>
  <dcterms:created xsi:type="dcterms:W3CDTF">2008-10-12T19:19:50Z</dcterms:created>
  <dcterms:modified xsi:type="dcterms:W3CDTF">2012-09-28T12:19:21Z</dcterms:modified>
</cp:coreProperties>
</file>