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grpSp>
        <p:nvGrpSpPr>
          <p:cNvPr id="55298" name="Group 2"/>
          <p:cNvGrpSpPr>
            <a:grpSpLocks/>
          </p:cNvGrpSpPr>
          <p:nvPr/>
        </p:nvGrpSpPr>
        <p:grpSpPr bwMode="auto">
          <a:xfrm>
            <a:off x="0" y="0"/>
            <a:ext cx="9144000" cy="6858000"/>
            <a:chOff x="0" y="0"/>
            <a:chExt cx="5760" cy="4320"/>
          </a:xfrm>
        </p:grpSpPr>
        <p:sp>
          <p:nvSpPr>
            <p:cNvPr id="5529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bg-BG" sz="2400">
                <a:latin typeface="Times New Roman" pitchFamily="18" charset="0"/>
              </a:endParaRPr>
            </a:p>
          </p:txBody>
        </p:sp>
        <p:sp>
          <p:nvSpPr>
            <p:cNvPr id="5530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grpSp>
          <p:nvGrpSpPr>
            <p:cNvPr id="55301" name="Group 5"/>
            <p:cNvGrpSpPr>
              <a:grpSpLocks/>
            </p:cNvGrpSpPr>
            <p:nvPr/>
          </p:nvGrpSpPr>
          <p:grpSpPr bwMode="auto">
            <a:xfrm>
              <a:off x="0" y="672"/>
              <a:ext cx="1806" cy="1989"/>
              <a:chOff x="0" y="672"/>
              <a:chExt cx="1806" cy="1989"/>
            </a:xfrm>
          </p:grpSpPr>
          <p:sp>
            <p:nvSpPr>
              <p:cNvPr id="5530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sp>
            <p:nvSpPr>
              <p:cNvPr id="5530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530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530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sp>
            <p:nvSpPr>
              <p:cNvPr id="5530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sp>
            <p:nvSpPr>
              <p:cNvPr id="5530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530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sp>
            <p:nvSpPr>
              <p:cNvPr id="5530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sp>
            <p:nvSpPr>
              <p:cNvPr id="5531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531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grpSp>
      </p:grpSp>
      <p:sp>
        <p:nvSpPr>
          <p:cNvPr id="55312" name="Rectangle 16"/>
          <p:cNvSpPr>
            <a:spLocks noGrp="1" noChangeArrowheads="1"/>
          </p:cNvSpPr>
          <p:nvPr>
            <p:ph type="dt" sz="half" idx="2"/>
          </p:nvPr>
        </p:nvSpPr>
        <p:spPr>
          <a:xfrm>
            <a:off x="457200" y="6248400"/>
            <a:ext cx="2133600" cy="457200"/>
          </a:xfrm>
        </p:spPr>
        <p:txBody>
          <a:bodyPr/>
          <a:lstStyle>
            <a:lvl1pPr>
              <a:defRPr/>
            </a:lvl1pPr>
          </a:lstStyle>
          <a:p>
            <a:endParaRPr lang="bg-BG"/>
          </a:p>
        </p:txBody>
      </p:sp>
      <p:sp>
        <p:nvSpPr>
          <p:cNvPr id="55313" name="Rectangle 17"/>
          <p:cNvSpPr>
            <a:spLocks noGrp="1" noChangeArrowheads="1"/>
          </p:cNvSpPr>
          <p:nvPr>
            <p:ph type="ftr" sz="quarter" idx="3"/>
          </p:nvPr>
        </p:nvSpPr>
        <p:spPr/>
        <p:txBody>
          <a:bodyPr/>
          <a:lstStyle>
            <a:lvl1pPr>
              <a:defRPr/>
            </a:lvl1pPr>
          </a:lstStyle>
          <a:p>
            <a:endParaRPr lang="bg-BG"/>
          </a:p>
        </p:txBody>
      </p:sp>
      <p:sp>
        <p:nvSpPr>
          <p:cNvPr id="55314" name="Rectangle 18"/>
          <p:cNvSpPr>
            <a:spLocks noGrp="1" noChangeArrowheads="1"/>
          </p:cNvSpPr>
          <p:nvPr>
            <p:ph type="sldNum" sz="quarter" idx="4"/>
          </p:nvPr>
        </p:nvSpPr>
        <p:spPr/>
        <p:txBody>
          <a:bodyPr/>
          <a:lstStyle>
            <a:lvl1pPr>
              <a:defRPr/>
            </a:lvl1pPr>
          </a:lstStyle>
          <a:p>
            <a:fld id="{52EEBAB3-1BEB-411A-9CEA-6A72330BD9EF}" type="slidenum">
              <a:rPr lang="bg-BG"/>
              <a:pPr/>
              <a:t>‹#›</a:t>
            </a:fld>
            <a:endParaRPr lang="bg-BG"/>
          </a:p>
        </p:txBody>
      </p:sp>
      <p:sp>
        <p:nvSpPr>
          <p:cNvPr id="5531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bg-BG"/>
              <a:t>Click to edit Master title style</a:t>
            </a:r>
          </a:p>
        </p:txBody>
      </p:sp>
      <p:sp>
        <p:nvSpPr>
          <p:cNvPr id="5531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bg-BG"/>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75E4BDBD-B046-4DCF-859E-2CEC6AC65284}"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457200"/>
            <a:ext cx="2057400" cy="5410200"/>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457200" y="457200"/>
            <a:ext cx="6019800" cy="5410200"/>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F782F78C-DB4C-4173-B8FD-C1843925915B}"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A21E80BB-690F-485D-BF99-EF4CDAE16277}"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smtClean="0"/>
              <a:t>Щракн., за да ред. стил на загл. в обр.</a:t>
            </a:r>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7B7F417C-915C-4ED1-ADD6-C88FC404C6B8}"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олния колонтитул 4"/>
          <p:cNvSpPr>
            <a:spLocks noGrp="1"/>
          </p:cNvSpPr>
          <p:nvPr>
            <p:ph type="ftr" sz="quarter" idx="10"/>
          </p:nvPr>
        </p:nvSpPr>
        <p:spPr/>
        <p:txBody>
          <a:bodyPr/>
          <a:lstStyle>
            <a:lvl1pPr>
              <a:defRPr/>
            </a:lvl1pPr>
          </a:lstStyle>
          <a:p>
            <a:endParaRPr lang="bg-BG"/>
          </a:p>
        </p:txBody>
      </p:sp>
      <p:sp>
        <p:nvSpPr>
          <p:cNvPr id="6" name="Контейнер за номер на слайда 5"/>
          <p:cNvSpPr>
            <a:spLocks noGrp="1"/>
          </p:cNvSpPr>
          <p:nvPr>
            <p:ph type="sldNum" sz="quarter" idx="11"/>
          </p:nvPr>
        </p:nvSpPr>
        <p:spPr/>
        <p:txBody>
          <a:bodyPr/>
          <a:lstStyle>
            <a:lvl1pPr>
              <a:defRPr/>
            </a:lvl1pPr>
          </a:lstStyle>
          <a:p>
            <a:fld id="{E59DE0A6-8899-4D24-AEEC-EF3A93E6BAF3}" type="slidenum">
              <a:rPr lang="bg-BG"/>
              <a:pPr/>
              <a:t>‹#›</a:t>
            </a:fld>
            <a:endParaRPr lang="bg-BG"/>
          </a:p>
        </p:txBody>
      </p:sp>
      <p:sp>
        <p:nvSpPr>
          <p:cNvPr id="7" name="Контейнер за дата 6"/>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олния колонтитул 6"/>
          <p:cNvSpPr>
            <a:spLocks noGrp="1"/>
          </p:cNvSpPr>
          <p:nvPr>
            <p:ph type="ftr" sz="quarter" idx="10"/>
          </p:nvPr>
        </p:nvSpPr>
        <p:spPr/>
        <p:txBody>
          <a:bodyPr/>
          <a:lstStyle>
            <a:lvl1pPr>
              <a:defRPr/>
            </a:lvl1pPr>
          </a:lstStyle>
          <a:p>
            <a:endParaRPr lang="bg-BG"/>
          </a:p>
        </p:txBody>
      </p:sp>
      <p:sp>
        <p:nvSpPr>
          <p:cNvPr id="8" name="Контейнер за номер на слайда 7"/>
          <p:cNvSpPr>
            <a:spLocks noGrp="1"/>
          </p:cNvSpPr>
          <p:nvPr>
            <p:ph type="sldNum" sz="quarter" idx="11"/>
          </p:nvPr>
        </p:nvSpPr>
        <p:spPr/>
        <p:txBody>
          <a:bodyPr/>
          <a:lstStyle>
            <a:lvl1pPr>
              <a:defRPr/>
            </a:lvl1pPr>
          </a:lstStyle>
          <a:p>
            <a:fld id="{13CB5B6D-F7CD-4410-BA37-213D461477AF}" type="slidenum">
              <a:rPr lang="bg-BG"/>
              <a:pPr/>
              <a:t>‹#›</a:t>
            </a:fld>
            <a:endParaRPr lang="bg-BG"/>
          </a:p>
        </p:txBody>
      </p:sp>
      <p:sp>
        <p:nvSpPr>
          <p:cNvPr id="9" name="Контейнер за дата 8"/>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олния колонтитул 2"/>
          <p:cNvSpPr>
            <a:spLocks noGrp="1"/>
          </p:cNvSpPr>
          <p:nvPr>
            <p:ph type="ftr" sz="quarter" idx="10"/>
          </p:nvPr>
        </p:nvSpPr>
        <p:spPr/>
        <p:txBody>
          <a:bodyPr/>
          <a:lstStyle>
            <a:lvl1pPr>
              <a:defRPr/>
            </a:lvl1pPr>
          </a:lstStyle>
          <a:p>
            <a:endParaRPr lang="bg-BG"/>
          </a:p>
        </p:txBody>
      </p:sp>
      <p:sp>
        <p:nvSpPr>
          <p:cNvPr id="4" name="Контейнер за номер на слайда 3"/>
          <p:cNvSpPr>
            <a:spLocks noGrp="1"/>
          </p:cNvSpPr>
          <p:nvPr>
            <p:ph type="sldNum" sz="quarter" idx="11"/>
          </p:nvPr>
        </p:nvSpPr>
        <p:spPr/>
        <p:txBody>
          <a:bodyPr/>
          <a:lstStyle>
            <a:lvl1pPr>
              <a:defRPr/>
            </a:lvl1pPr>
          </a:lstStyle>
          <a:p>
            <a:fld id="{FA7A5610-9D5E-48EA-B7CC-D625A5D7B789}" type="slidenum">
              <a:rPr lang="bg-BG"/>
              <a:pPr/>
              <a:t>‹#›</a:t>
            </a:fld>
            <a:endParaRPr lang="bg-BG"/>
          </a:p>
        </p:txBody>
      </p:sp>
      <p:sp>
        <p:nvSpPr>
          <p:cNvPr id="5" name="Контейнер за дата 4"/>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олния колонтитул 1"/>
          <p:cNvSpPr>
            <a:spLocks noGrp="1"/>
          </p:cNvSpPr>
          <p:nvPr>
            <p:ph type="ftr" sz="quarter" idx="10"/>
          </p:nvPr>
        </p:nvSpPr>
        <p:spPr/>
        <p:txBody>
          <a:bodyPr/>
          <a:lstStyle>
            <a:lvl1pPr>
              <a:defRPr/>
            </a:lvl1pPr>
          </a:lstStyle>
          <a:p>
            <a:endParaRPr lang="bg-BG"/>
          </a:p>
        </p:txBody>
      </p:sp>
      <p:sp>
        <p:nvSpPr>
          <p:cNvPr id="3" name="Контейнер за номер на слайда 2"/>
          <p:cNvSpPr>
            <a:spLocks noGrp="1"/>
          </p:cNvSpPr>
          <p:nvPr>
            <p:ph type="sldNum" sz="quarter" idx="11"/>
          </p:nvPr>
        </p:nvSpPr>
        <p:spPr/>
        <p:txBody>
          <a:bodyPr/>
          <a:lstStyle>
            <a:lvl1pPr>
              <a:defRPr/>
            </a:lvl1pPr>
          </a:lstStyle>
          <a:p>
            <a:fld id="{708F317B-23E0-4B83-A8A5-38178390F4EB}" type="slidenum">
              <a:rPr lang="bg-BG"/>
              <a:pPr/>
              <a:t>‹#›</a:t>
            </a:fld>
            <a:endParaRPr lang="bg-BG"/>
          </a:p>
        </p:txBody>
      </p:sp>
      <p:sp>
        <p:nvSpPr>
          <p:cNvPr id="4" name="Контейнер за дата 3"/>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олния колонтитул 4"/>
          <p:cNvSpPr>
            <a:spLocks noGrp="1"/>
          </p:cNvSpPr>
          <p:nvPr>
            <p:ph type="ftr" sz="quarter" idx="10"/>
          </p:nvPr>
        </p:nvSpPr>
        <p:spPr/>
        <p:txBody>
          <a:bodyPr/>
          <a:lstStyle>
            <a:lvl1pPr>
              <a:defRPr/>
            </a:lvl1pPr>
          </a:lstStyle>
          <a:p>
            <a:endParaRPr lang="bg-BG"/>
          </a:p>
        </p:txBody>
      </p:sp>
      <p:sp>
        <p:nvSpPr>
          <p:cNvPr id="6" name="Контейнер за номер на слайда 5"/>
          <p:cNvSpPr>
            <a:spLocks noGrp="1"/>
          </p:cNvSpPr>
          <p:nvPr>
            <p:ph type="sldNum" sz="quarter" idx="11"/>
          </p:nvPr>
        </p:nvSpPr>
        <p:spPr/>
        <p:txBody>
          <a:bodyPr/>
          <a:lstStyle>
            <a:lvl1pPr>
              <a:defRPr/>
            </a:lvl1pPr>
          </a:lstStyle>
          <a:p>
            <a:fld id="{87B51878-F4D4-4D55-878E-74ADC38B4BB0}" type="slidenum">
              <a:rPr lang="bg-BG"/>
              <a:pPr/>
              <a:t>‹#›</a:t>
            </a:fld>
            <a:endParaRPr lang="bg-BG"/>
          </a:p>
        </p:txBody>
      </p:sp>
      <p:sp>
        <p:nvSpPr>
          <p:cNvPr id="7" name="Контейнер за дата 6"/>
          <p:cNvSpPr>
            <a:spLocks noGrp="1"/>
          </p:cNvSpPr>
          <p:nvPr>
            <p:ph type="dt" sz="half" idx="12"/>
          </p:nvPr>
        </p:nvSpPr>
        <p:spPr/>
        <p:txBody>
          <a:bodyPr/>
          <a:lstStyle>
            <a:lvl1pPr>
              <a:defRPr/>
            </a:lvl1pPr>
          </a:lstStyle>
          <a:p>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олния колонтитул 4"/>
          <p:cNvSpPr>
            <a:spLocks noGrp="1"/>
          </p:cNvSpPr>
          <p:nvPr>
            <p:ph type="ftr" sz="quarter" idx="10"/>
          </p:nvPr>
        </p:nvSpPr>
        <p:spPr/>
        <p:txBody>
          <a:bodyPr/>
          <a:lstStyle>
            <a:lvl1pPr>
              <a:defRPr/>
            </a:lvl1pPr>
          </a:lstStyle>
          <a:p>
            <a:endParaRPr lang="bg-BG"/>
          </a:p>
        </p:txBody>
      </p:sp>
      <p:sp>
        <p:nvSpPr>
          <p:cNvPr id="6" name="Контейнер за номер на слайда 5"/>
          <p:cNvSpPr>
            <a:spLocks noGrp="1"/>
          </p:cNvSpPr>
          <p:nvPr>
            <p:ph type="sldNum" sz="quarter" idx="11"/>
          </p:nvPr>
        </p:nvSpPr>
        <p:spPr/>
        <p:txBody>
          <a:bodyPr/>
          <a:lstStyle>
            <a:lvl1pPr>
              <a:defRPr/>
            </a:lvl1pPr>
          </a:lstStyle>
          <a:p>
            <a:fld id="{1B5122FB-98B0-4B49-BD9A-879234AF7A75}" type="slidenum">
              <a:rPr lang="bg-BG"/>
              <a:pPr/>
              <a:t>‹#›</a:t>
            </a:fld>
            <a:endParaRPr lang="bg-BG"/>
          </a:p>
        </p:txBody>
      </p:sp>
      <p:sp>
        <p:nvSpPr>
          <p:cNvPr id="7" name="Контейнер за дата 6"/>
          <p:cNvSpPr>
            <a:spLocks noGrp="1"/>
          </p:cNvSpPr>
          <p:nvPr>
            <p:ph type="dt" sz="half" idx="12"/>
          </p:nvPr>
        </p:nvSpPr>
        <p:spPr/>
        <p:txBody>
          <a:bodyPr/>
          <a:lstStyle>
            <a:lvl1pPr>
              <a:defRPr/>
            </a:lvl1pPr>
          </a:lstStyle>
          <a:p>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bg-BG"/>
          </a:p>
        </p:txBody>
      </p:sp>
      <p:sp>
        <p:nvSpPr>
          <p:cNvPr id="5427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EC8745C5-355D-44BB-A91E-E8A4418579D4}" type="slidenum">
              <a:rPr lang="bg-BG"/>
              <a:pPr/>
              <a:t>‹#›</a:t>
            </a:fld>
            <a:endParaRPr lang="bg-BG"/>
          </a:p>
        </p:txBody>
      </p:sp>
      <p:grpSp>
        <p:nvGrpSpPr>
          <p:cNvPr id="54276" name="Group 4"/>
          <p:cNvGrpSpPr>
            <a:grpSpLocks/>
          </p:cNvGrpSpPr>
          <p:nvPr/>
        </p:nvGrpSpPr>
        <p:grpSpPr bwMode="auto">
          <a:xfrm>
            <a:off x="0" y="0"/>
            <a:ext cx="9144000" cy="546100"/>
            <a:chOff x="0" y="0"/>
            <a:chExt cx="5760" cy="344"/>
          </a:xfrm>
        </p:grpSpPr>
        <p:sp>
          <p:nvSpPr>
            <p:cNvPr id="5427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bg-BG" sz="2400">
                <a:latin typeface="Times New Roman" pitchFamily="18" charset="0"/>
              </a:endParaRPr>
            </a:p>
          </p:txBody>
        </p:sp>
        <p:sp>
          <p:nvSpPr>
            <p:cNvPr id="5427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bg-BG" sz="2400">
                <a:latin typeface="Times New Roman" pitchFamily="18" charset="0"/>
              </a:endParaRPr>
            </a:p>
          </p:txBody>
        </p:sp>
        <p:sp>
          <p:nvSpPr>
            <p:cNvPr id="5427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bg-BG">
                <a:solidFill>
                  <a:schemeClr val="hlink"/>
                </a:solidFill>
              </a:endParaRPr>
            </a:p>
          </p:txBody>
        </p:sp>
        <p:sp>
          <p:nvSpPr>
            <p:cNvPr id="5428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bg-BG">
                <a:solidFill>
                  <a:schemeClr val="hlink"/>
                </a:solidFill>
              </a:endParaRPr>
            </a:p>
          </p:txBody>
        </p:sp>
        <p:sp>
          <p:nvSpPr>
            <p:cNvPr id="5428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bg-BG">
                <a:solidFill>
                  <a:schemeClr val="accent2"/>
                </a:solidFill>
              </a:endParaRPr>
            </a:p>
          </p:txBody>
        </p:sp>
        <p:sp>
          <p:nvSpPr>
            <p:cNvPr id="5428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bg-BG">
                <a:solidFill>
                  <a:schemeClr val="hlink"/>
                </a:solidFill>
              </a:endParaRPr>
            </a:p>
          </p:txBody>
        </p:sp>
        <p:sp>
          <p:nvSpPr>
            <p:cNvPr id="5428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sp>
          <p:nvSpPr>
            <p:cNvPr id="5428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bg-BG">
                <a:solidFill>
                  <a:schemeClr val="accent2"/>
                </a:solidFill>
              </a:endParaRPr>
            </a:p>
          </p:txBody>
        </p:sp>
        <p:sp>
          <p:nvSpPr>
            <p:cNvPr id="5428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bg-BG">
                <a:solidFill>
                  <a:schemeClr val="accent2"/>
                </a:solidFill>
              </a:endParaRPr>
            </a:p>
          </p:txBody>
        </p:sp>
      </p:grpSp>
      <p:sp>
        <p:nvSpPr>
          <p:cNvPr id="5428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5428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5428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bg-BG"/>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00338" y="2565400"/>
            <a:ext cx="6443662" cy="1462088"/>
          </a:xfrm>
        </p:spPr>
        <p:txBody>
          <a:bodyPr/>
          <a:lstStyle/>
          <a:p>
            <a:r>
              <a:rPr lang="bg-BG" sz="4600"/>
              <a:t>Създаване на таблици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bg-BG" sz="4000"/>
              <a:t>9. Сортиране на записи в таблица</a:t>
            </a:r>
            <a:endParaRPr lang="bg-BG" sz="4000" b="1"/>
          </a:p>
        </p:txBody>
      </p:sp>
      <p:sp>
        <p:nvSpPr>
          <p:cNvPr id="75779" name="Rectangle 3"/>
          <p:cNvSpPr>
            <a:spLocks noGrp="1" noChangeArrowheads="1"/>
          </p:cNvSpPr>
          <p:nvPr>
            <p:ph type="body" idx="1"/>
          </p:nvPr>
        </p:nvSpPr>
        <p:spPr>
          <a:xfrm>
            <a:off x="457200" y="1773238"/>
            <a:ext cx="8229600" cy="4751387"/>
          </a:xfrm>
        </p:spPr>
        <p:txBody>
          <a:bodyPr/>
          <a:lstStyle/>
          <a:p>
            <a:pPr>
              <a:lnSpc>
                <a:spcPct val="80000"/>
              </a:lnSpc>
            </a:pPr>
            <a:r>
              <a:rPr lang="bg-BG" sz="2800"/>
              <a:t>Sort от меню Record или съответните бутони на лентата с инструменти Table Datasheet - Sort Ascending (за сортиране по азбучен ред) и Sort Descending (за сортиране в ред обратен на азбучния).</a:t>
            </a:r>
          </a:p>
          <a:p>
            <a:pPr>
              <a:lnSpc>
                <a:spcPct val="80000"/>
              </a:lnSpc>
            </a:pPr>
            <a:r>
              <a:rPr lang="bg-BG" sz="2800"/>
              <a:t>За да извършите сортирането първо избирате показател по който да подредите информацията, като за целта маркирате съответната колона или щракнете веднъж в някое от полетата на тази колона (пример: име, адрес, ЕГН и др.) и след това натискате съответния бутон за сортиране.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457200"/>
            <a:ext cx="8229600" cy="1171575"/>
          </a:xfrm>
        </p:spPr>
        <p:txBody>
          <a:bodyPr/>
          <a:lstStyle/>
          <a:p>
            <a:r>
              <a:rPr lang="bg-BG" sz="4000"/>
              <a:t>10. Търсене и филтриране на записи</a:t>
            </a:r>
          </a:p>
        </p:txBody>
      </p:sp>
      <p:sp>
        <p:nvSpPr>
          <p:cNvPr id="76803" name="Rectangle 3"/>
          <p:cNvSpPr>
            <a:spLocks noGrp="1" noChangeArrowheads="1"/>
          </p:cNvSpPr>
          <p:nvPr>
            <p:ph type="body" idx="1"/>
          </p:nvPr>
        </p:nvSpPr>
        <p:spPr>
          <a:xfrm>
            <a:off x="457200" y="1700213"/>
            <a:ext cx="8507413" cy="4897437"/>
          </a:xfrm>
        </p:spPr>
        <p:txBody>
          <a:bodyPr/>
          <a:lstStyle/>
          <a:p>
            <a:pPr>
              <a:lnSpc>
                <a:spcPct val="80000"/>
              </a:lnSpc>
            </a:pPr>
            <a:r>
              <a:rPr lang="bg-BG" sz="2400"/>
              <a:t>Find на менюто Edit, от лентата с инструменти или чрез Ctrl+F.</a:t>
            </a:r>
          </a:p>
          <a:p>
            <a:pPr lvl="1">
              <a:lnSpc>
                <a:spcPct val="80000"/>
              </a:lnSpc>
            </a:pPr>
            <a:r>
              <a:rPr lang="bg-BG" sz="2000"/>
              <a:t>В полето Find What въвеждате записа който искате да откриете.</a:t>
            </a:r>
          </a:p>
          <a:p>
            <a:pPr lvl="1">
              <a:lnSpc>
                <a:spcPct val="80000"/>
              </a:lnSpc>
            </a:pPr>
            <a:r>
              <a:rPr lang="bg-BG" sz="2000"/>
              <a:t>За промяна Replace и в полето Replace With запишете новата стойност на клетката. За да приключите натискате бутона Replace (ако желаете да проследите по стъпки кои записи се заменят) или бутона Replace All (за да замените всички тези идентични записи).</a:t>
            </a:r>
          </a:p>
          <a:p>
            <a:pPr>
              <a:lnSpc>
                <a:spcPct val="80000"/>
              </a:lnSpc>
            </a:pPr>
            <a:r>
              <a:rPr lang="bg-BG" sz="2400"/>
              <a:t>Filter на менюто Records</a:t>
            </a:r>
            <a:endParaRPr lang="en-US" sz="2400"/>
          </a:p>
          <a:p>
            <a:pPr lvl="1">
              <a:lnSpc>
                <a:spcPct val="80000"/>
              </a:lnSpc>
            </a:pPr>
            <a:r>
              <a:rPr lang="bg-BG" sz="2000"/>
              <a:t>Filter By Form</a:t>
            </a:r>
            <a:r>
              <a:rPr lang="en-US" sz="2000"/>
              <a:t>- </a:t>
            </a:r>
            <a:r>
              <a:rPr lang="bg-BG" sz="2000"/>
              <a:t>филтрира информацията</a:t>
            </a:r>
            <a:r>
              <a:rPr lang="en-US" sz="2000"/>
              <a:t> </a:t>
            </a:r>
            <a:r>
              <a:rPr lang="bg-BG" sz="2000"/>
              <a:t>по- признак</a:t>
            </a:r>
          </a:p>
          <a:p>
            <a:pPr lvl="1">
              <a:lnSpc>
                <a:spcPct val="80000"/>
              </a:lnSpc>
            </a:pPr>
            <a:r>
              <a:rPr lang="bg-BG" sz="2000"/>
              <a:t>Filter By Selection- сортиране на информацията по избран признак</a:t>
            </a:r>
          </a:p>
          <a:p>
            <a:pPr lvl="1">
              <a:lnSpc>
                <a:spcPct val="80000"/>
              </a:lnSpc>
            </a:pPr>
            <a:r>
              <a:rPr lang="bg-BG" sz="2000"/>
              <a:t>Advanced Filter- избирате дали сортирането след филтрирането да се извърши по азбучен или в обратен на него ред.</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11. </a:t>
            </a:r>
            <a:r>
              <a:rPr lang="bg-BG"/>
              <a:t>Връзка между таблиците </a:t>
            </a:r>
          </a:p>
        </p:txBody>
      </p:sp>
      <p:sp>
        <p:nvSpPr>
          <p:cNvPr id="77827" name="Rectangle 3"/>
          <p:cNvSpPr>
            <a:spLocks noGrp="1" noChangeArrowheads="1"/>
          </p:cNvSpPr>
          <p:nvPr>
            <p:ph type="body" idx="1"/>
          </p:nvPr>
        </p:nvSpPr>
        <p:spPr>
          <a:xfrm>
            <a:off x="457200" y="1773238"/>
            <a:ext cx="8435975" cy="4895850"/>
          </a:xfrm>
        </p:spPr>
        <p:txBody>
          <a:bodyPr/>
          <a:lstStyle/>
          <a:p>
            <a:pPr>
              <a:lnSpc>
                <a:spcPct val="80000"/>
              </a:lnSpc>
            </a:pPr>
            <a:r>
              <a:rPr lang="bg-BG" sz="2800"/>
              <a:t>Затворете всички отворени таблици.</a:t>
            </a:r>
          </a:p>
          <a:p>
            <a:pPr>
              <a:lnSpc>
                <a:spcPct val="80000"/>
              </a:lnSpc>
            </a:pPr>
            <a:r>
              <a:rPr lang="bg-BG" sz="2800"/>
              <a:t>Отворете прозореца Relationships, като изберете Tools, Relationships или натиснете бутона Relationships от лентата с инструменти.</a:t>
            </a:r>
          </a:p>
          <a:p>
            <a:pPr>
              <a:lnSpc>
                <a:spcPct val="80000"/>
              </a:lnSpc>
            </a:pPr>
            <a:r>
              <a:rPr lang="bg-BG" sz="2800"/>
              <a:t>В прозореца Relationships щраквате с десния бутон на мишката и избирате Show Table. За да дефинирате нова релация, влачете показалеца на мишката от първичния ключ на таблицата до външния й ключ от другата таблица. Натиснете бутона Create в диалоговия прозорец, който се появява. Образуваната релация се изобразява графично.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bg-BG"/>
              <a:t>1. Създаване на База данни </a:t>
            </a:r>
          </a:p>
        </p:txBody>
      </p:sp>
      <p:sp>
        <p:nvSpPr>
          <p:cNvPr id="67587" name="Rectangle 3"/>
          <p:cNvSpPr>
            <a:spLocks noGrp="1" noChangeArrowheads="1"/>
          </p:cNvSpPr>
          <p:nvPr>
            <p:ph type="body" idx="1"/>
          </p:nvPr>
        </p:nvSpPr>
        <p:spPr/>
        <p:txBody>
          <a:bodyPr/>
          <a:lstStyle/>
          <a:p>
            <a:r>
              <a:rPr lang="bg-BG"/>
              <a:t>New &gt; Blank Database, при което се появява диалоговият прозорец File New Database. Давате име на файла, след което избирате бутона Create. </a:t>
            </a:r>
          </a:p>
          <a:p>
            <a:r>
              <a:rPr lang="bg-BG"/>
              <a:t>Избор на шаблон New &gt;Templates on My Computer&gt;Databases.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bg-BG" sz="4000"/>
              <a:t>2. Създаване на таблица чрез Table Wizard (съветник).  </a:t>
            </a:r>
          </a:p>
        </p:txBody>
      </p:sp>
      <p:sp>
        <p:nvSpPr>
          <p:cNvPr id="68611" name="Rectangle 3"/>
          <p:cNvSpPr>
            <a:spLocks noGrp="1" noChangeArrowheads="1"/>
          </p:cNvSpPr>
          <p:nvPr>
            <p:ph type="body" idx="1"/>
          </p:nvPr>
        </p:nvSpPr>
        <p:spPr/>
        <p:txBody>
          <a:bodyPr/>
          <a:lstStyle/>
          <a:p>
            <a:pPr>
              <a:lnSpc>
                <a:spcPct val="80000"/>
              </a:lnSpc>
              <a:buFont typeface="Wingdings" pitchFamily="2" charset="2"/>
              <a:buNone/>
            </a:pPr>
            <a:r>
              <a:rPr lang="bg-BG" sz="2400" b="1"/>
              <a:t>	Create table by using wizard</a:t>
            </a:r>
            <a:r>
              <a:rPr lang="bg-BG" sz="2400"/>
              <a:t>:</a:t>
            </a:r>
          </a:p>
          <a:p>
            <a:pPr lvl="1">
              <a:lnSpc>
                <a:spcPct val="80000"/>
              </a:lnSpc>
            </a:pPr>
            <a:r>
              <a:rPr lang="bg-BG" sz="2000"/>
              <a:t>избирате категорията на таблицата: за бизнес или лични.</a:t>
            </a:r>
          </a:p>
          <a:p>
            <a:pPr lvl="1">
              <a:lnSpc>
                <a:spcPct val="80000"/>
              </a:lnSpc>
            </a:pPr>
            <a:r>
              <a:rPr lang="bg-BG" sz="2000"/>
              <a:t>Sample tables избирате съответния тип на таблицата, т.е. каква информация ще се съдържа в нея</a:t>
            </a:r>
          </a:p>
          <a:p>
            <a:pPr lvl="1">
              <a:lnSpc>
                <a:spcPct val="80000"/>
              </a:lnSpc>
            </a:pPr>
            <a:r>
              <a:rPr lang="bg-BG" sz="2000"/>
              <a:t>След това с бутона, наподобяващ знак за по–голямо, избирате полетата, които искате да се включат във Вашата таблица. Можете да преименувате полетата, за да бъдат с наименования по Ваш избор, като изберете бутона Rename Field. </a:t>
            </a:r>
          </a:p>
          <a:p>
            <a:pPr lvl="1">
              <a:lnSpc>
                <a:spcPct val="80000"/>
              </a:lnSpc>
            </a:pPr>
            <a:r>
              <a:rPr lang="bg-BG" sz="2000"/>
              <a:t>Next, за да продължите.</a:t>
            </a:r>
          </a:p>
          <a:p>
            <a:pPr lvl="1">
              <a:lnSpc>
                <a:spcPct val="80000"/>
              </a:lnSpc>
            </a:pPr>
            <a:r>
              <a:rPr lang="bg-BG" sz="2000"/>
              <a:t>Наименование на таблицата и да изберете дали Аccess автоматично да сложи първичен ключ или не. След това избирате Finish за край.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457200"/>
            <a:ext cx="8229600" cy="1100138"/>
          </a:xfrm>
        </p:spPr>
        <p:txBody>
          <a:bodyPr/>
          <a:lstStyle/>
          <a:p>
            <a:r>
              <a:rPr lang="bg-BG" sz="4000"/>
              <a:t>3. Създаване и модифициране на таблици в Design View </a:t>
            </a:r>
          </a:p>
        </p:txBody>
      </p:sp>
      <p:sp>
        <p:nvSpPr>
          <p:cNvPr id="69635" name="Rectangle 3"/>
          <p:cNvSpPr>
            <a:spLocks noGrp="1" noChangeArrowheads="1"/>
          </p:cNvSpPr>
          <p:nvPr>
            <p:ph type="body" idx="1"/>
          </p:nvPr>
        </p:nvSpPr>
        <p:spPr>
          <a:xfrm>
            <a:off x="250825" y="1700213"/>
            <a:ext cx="8713788" cy="5157787"/>
          </a:xfrm>
        </p:spPr>
        <p:txBody>
          <a:bodyPr/>
          <a:lstStyle/>
          <a:p>
            <a:pPr>
              <a:lnSpc>
                <a:spcPct val="90000"/>
              </a:lnSpc>
              <a:buFont typeface="Wingdings" pitchFamily="2" charset="2"/>
              <a:buNone/>
            </a:pPr>
            <a:r>
              <a:rPr lang="bg-BG" sz="2400" b="1"/>
              <a:t>	Create table in design view</a:t>
            </a:r>
            <a:r>
              <a:rPr lang="bg-BG" sz="2400"/>
              <a:t>:</a:t>
            </a:r>
          </a:p>
          <a:p>
            <a:pPr lvl="1">
              <a:lnSpc>
                <a:spcPct val="90000"/>
              </a:lnSpc>
            </a:pPr>
            <a:r>
              <a:rPr lang="bg-BG" sz="2000" b="1"/>
              <a:t>Field name-</a:t>
            </a:r>
            <a:r>
              <a:rPr lang="bg-BG" sz="2000"/>
              <a:t> въвеждате имената на полетата;</a:t>
            </a:r>
            <a:endParaRPr lang="bg-BG" sz="2000" b="1"/>
          </a:p>
          <a:p>
            <a:pPr lvl="1">
              <a:lnSpc>
                <a:spcPct val="90000"/>
              </a:lnSpc>
            </a:pPr>
            <a:r>
              <a:rPr lang="bg-BG" sz="2000" b="1"/>
              <a:t>Data type-</a:t>
            </a:r>
            <a:r>
              <a:rPr lang="bg-BG" sz="2000"/>
              <a:t> типа на данните за всяко поле. Обикновено първото поле е идентификатор и за това неговият тип е Autonumber. Този идентификатор е и първичен ключ. Създаването на такъв първичен ключ става, като щракнете с десния бутон на мишката върху реда съдържащ идентификатора и избирате Primary key. Във Field properties можете да зададете допълнителни свойства на полето. Също така, за да създадете падащ списък, трябва да изберете за съответното поле от Data type – Lookup wizard. Диалоговият прозорец Lookup wizard се появява на Вашия екран. Избирате опцията “I will type in the values that i want”, което в превод означава, че Вие сами ще напишете стойностите на полето (например списък с градове). Натискате бутона Next, за да продължите. Във втората стъпка въвеждате стойностите на полето и натискате бутона Next, за да продължите, след което избирате Finish за край.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457200"/>
            <a:ext cx="8229600" cy="1171575"/>
          </a:xfrm>
        </p:spPr>
        <p:txBody>
          <a:bodyPr/>
          <a:lstStyle/>
          <a:p>
            <a:r>
              <a:rPr lang="bg-BG" sz="4000"/>
              <a:t>4. Добавяне на полета към таблица</a:t>
            </a:r>
            <a:endParaRPr lang="bg-BG" sz="4000" b="1"/>
          </a:p>
        </p:txBody>
      </p:sp>
      <p:sp>
        <p:nvSpPr>
          <p:cNvPr id="70659" name="Rectangle 3"/>
          <p:cNvSpPr>
            <a:spLocks noGrp="1" noChangeArrowheads="1"/>
          </p:cNvSpPr>
          <p:nvPr>
            <p:ph type="body" idx="1"/>
          </p:nvPr>
        </p:nvSpPr>
        <p:spPr>
          <a:xfrm>
            <a:off x="457200" y="1700213"/>
            <a:ext cx="8435975" cy="4968875"/>
          </a:xfrm>
        </p:spPr>
        <p:txBody>
          <a:bodyPr/>
          <a:lstStyle/>
          <a:p>
            <a:pPr>
              <a:lnSpc>
                <a:spcPct val="90000"/>
              </a:lnSpc>
            </a:pPr>
            <a:r>
              <a:rPr lang="bg-BG" sz="2400"/>
              <a:t>За да добавите ново поле към таблица в края на списъка, щракнете в колоната Field Name на първия празен ред в списъка с полета в горната част на прозореца на изгледа Design и въведете името на полето (</a:t>
            </a:r>
            <a:r>
              <a:rPr lang="bg-BG" sz="2400" b="1"/>
              <a:t>избягвате включване на интервали)</a:t>
            </a:r>
            <a:r>
              <a:rPr lang="bg-BG" sz="2400"/>
              <a:t>.</a:t>
            </a:r>
          </a:p>
          <a:p>
            <a:pPr>
              <a:lnSpc>
                <a:spcPct val="90000"/>
              </a:lnSpc>
            </a:pPr>
            <a:r>
              <a:rPr lang="bg-BG" sz="2400"/>
              <a:t>За да вмъкнете ново поле между две съществуващи полета в списъка, щракнете върху по-нискостоящото от двете полета и след това изберете Insert, Rows или натиснете бутона Insert Rows от лентата с инструменти. Друг начин да вмъкнете поле е да селектирате целия ред, разположен под желаната позиция като щракнете върху селектора на реда (квадратчето в левия край на реда) и след това натиснете клавиша Insert.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bg-BG" sz="4000"/>
              <a:t>5. Добавяне и редактиране на записи</a:t>
            </a:r>
          </a:p>
        </p:txBody>
      </p:sp>
      <p:sp>
        <p:nvSpPr>
          <p:cNvPr id="71683" name="Rectangle 3"/>
          <p:cNvSpPr>
            <a:spLocks noGrp="1" noChangeArrowheads="1"/>
          </p:cNvSpPr>
          <p:nvPr>
            <p:ph type="body" idx="1"/>
          </p:nvPr>
        </p:nvSpPr>
        <p:spPr>
          <a:xfrm>
            <a:off x="457200" y="1773238"/>
            <a:ext cx="8229600" cy="4895850"/>
          </a:xfrm>
        </p:spPr>
        <p:txBody>
          <a:bodyPr/>
          <a:lstStyle/>
          <a:p>
            <a:pPr>
              <a:lnSpc>
                <a:spcPct val="80000"/>
              </a:lnSpc>
            </a:pPr>
            <a:r>
              <a:rPr lang="bg-BG" sz="2800"/>
              <a:t>Добавянето се извършва в последния ред на изгледа Datasheet, който е маркиран със звездичка. Можете бързо да преминете към него като натиснете бутона New Record от лентата с инструменти. За да въведете данни в нов запис или да модифицирате съществуващ запис в таблицата, щракнете в полето, което искате да попълните или промените. </a:t>
            </a:r>
          </a:p>
          <a:p>
            <a:pPr>
              <a:lnSpc>
                <a:spcPct val="80000"/>
              </a:lnSpc>
            </a:pPr>
            <a:r>
              <a:rPr lang="bg-BG" sz="2800"/>
              <a:t>Преминаването през колоните в записа става с Enter или Tab. А една колона назад – с Shift+Tab. Селекторът на ред (моливче) показва не е записан ред.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bg-BG" sz="4000"/>
              <a:t>6. Преместване и изтриване на полета</a:t>
            </a:r>
          </a:p>
        </p:txBody>
      </p:sp>
      <p:sp>
        <p:nvSpPr>
          <p:cNvPr id="72707" name="Rectangle 3"/>
          <p:cNvSpPr>
            <a:spLocks noGrp="1" noChangeArrowheads="1"/>
          </p:cNvSpPr>
          <p:nvPr>
            <p:ph type="body" idx="1"/>
          </p:nvPr>
        </p:nvSpPr>
        <p:spPr>
          <a:xfrm>
            <a:off x="457200" y="1700213"/>
            <a:ext cx="8229600" cy="5041900"/>
          </a:xfrm>
        </p:spPr>
        <p:txBody>
          <a:bodyPr/>
          <a:lstStyle/>
          <a:p>
            <a:pPr>
              <a:lnSpc>
                <a:spcPct val="80000"/>
              </a:lnSpc>
            </a:pPr>
            <a:r>
              <a:rPr lang="bg-BG" sz="2000"/>
              <a:t>Преместване на поле:</a:t>
            </a:r>
          </a:p>
          <a:p>
            <a:pPr lvl="1">
              <a:lnSpc>
                <a:spcPct val="80000"/>
              </a:lnSpc>
            </a:pPr>
            <a:r>
              <a:rPr lang="bg-BG" sz="1800"/>
              <a:t>Селектирайте целия  ред в изглед Design View, като щракнете върху селектора на ред.</a:t>
            </a:r>
          </a:p>
          <a:p>
            <a:pPr lvl="1">
              <a:lnSpc>
                <a:spcPct val="80000"/>
              </a:lnSpc>
            </a:pPr>
            <a:r>
              <a:rPr lang="bg-BG" sz="1800"/>
              <a:t>Използвайки мишката  да издърпате селектора на ред нагоре или надолу до новата позиция или Cut  от менюто Edit. На въпроса Do you want to permanently delete the selected field(s), кликнете Yes. </a:t>
            </a:r>
          </a:p>
          <a:p>
            <a:pPr lvl="1">
              <a:lnSpc>
                <a:spcPct val="80000"/>
              </a:lnSpc>
            </a:pPr>
            <a:r>
              <a:rPr lang="bg-BG" sz="1800"/>
              <a:t>Изберете реда, разположен под желаната нова позиция на полето и избирате Paste. Необходимо е да щракнете точно върху реда под желаната позиция на вмъкване, така че той да съдържа текстовия курсор. В противен случай може да селектирате целия ред и той ще бъде изтрит, когато копирате в него. Забележка: този метод не може да се използва, ако  в момента полето е част от една или повече релации.</a:t>
            </a:r>
          </a:p>
          <a:p>
            <a:pPr>
              <a:lnSpc>
                <a:spcPct val="80000"/>
              </a:lnSpc>
            </a:pPr>
            <a:r>
              <a:rPr lang="bg-BG" sz="2000"/>
              <a:t>За да премахнете поле от таблица, щракнете някъде в реда на полето в списъка от полета и изберете Edit, Delete или щракнете върху селектора на ред, за да селектирате реда и натиснете клавиша Delete. Ако полето е използвано за създаване на релация с друга таблица не може да бъде изтрито - затова първо трябва да се премахне релацията.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bg-BG"/>
              <a:t>7. Изтриване на записи </a:t>
            </a:r>
          </a:p>
        </p:txBody>
      </p:sp>
      <p:sp>
        <p:nvSpPr>
          <p:cNvPr id="73731" name="Rectangle 3"/>
          <p:cNvSpPr>
            <a:spLocks noGrp="1" noChangeArrowheads="1"/>
          </p:cNvSpPr>
          <p:nvPr>
            <p:ph type="body" idx="1"/>
          </p:nvPr>
        </p:nvSpPr>
        <p:spPr>
          <a:xfrm>
            <a:off x="457200" y="1557338"/>
            <a:ext cx="8435975" cy="4824412"/>
          </a:xfrm>
        </p:spPr>
        <p:txBody>
          <a:bodyPr/>
          <a:lstStyle/>
          <a:p>
            <a:pPr>
              <a:lnSpc>
                <a:spcPct val="80000"/>
              </a:lnSpc>
            </a:pPr>
            <a:r>
              <a:rPr lang="bg-BG" sz="2400"/>
              <a:t>Щракване върху неговия селектор на ред в Datasheet View;</a:t>
            </a:r>
          </a:p>
          <a:p>
            <a:pPr>
              <a:lnSpc>
                <a:spcPct val="80000"/>
              </a:lnSpc>
            </a:pPr>
            <a:r>
              <a:rPr lang="bg-BG" sz="2400"/>
              <a:t>Изберете Edit, Delete Record или натиснете бутона Delete Record от лентата с инструменти или просто натиснете Delete.</a:t>
            </a:r>
          </a:p>
          <a:p>
            <a:pPr>
              <a:lnSpc>
                <a:spcPct val="80000"/>
              </a:lnSpc>
            </a:pPr>
            <a:r>
              <a:rPr lang="bg-BG" sz="2400"/>
              <a:t>За да изтриете цяла група съседни записи, първо селектирайте всички записи като щракнете върху селектора на ред на първия запис и издърпате селекцията надолу върху другите записи. След това по вече описания начин се подава команда Delete.</a:t>
            </a:r>
          </a:p>
          <a:p>
            <a:pPr>
              <a:lnSpc>
                <a:spcPct val="80000"/>
              </a:lnSpc>
            </a:pPr>
            <a:r>
              <a:rPr lang="bg-BG" sz="2400"/>
              <a:t>Появява се диалогов прозорец, съобщаващ какво точно изтривате - за да изтриете записа изберете Yes (в такъв случай записът не може да бъде възстановен), a за да го запазите - No.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bg-BG"/>
              <a:t>8. Форматиране на таблица </a:t>
            </a:r>
          </a:p>
        </p:txBody>
      </p:sp>
      <p:sp>
        <p:nvSpPr>
          <p:cNvPr id="74755" name="Rectangle 3"/>
          <p:cNvSpPr>
            <a:spLocks noGrp="1" noChangeArrowheads="1"/>
          </p:cNvSpPr>
          <p:nvPr>
            <p:ph type="body" idx="1"/>
          </p:nvPr>
        </p:nvSpPr>
        <p:spPr>
          <a:xfrm>
            <a:off x="107950" y="1628775"/>
            <a:ext cx="8856663" cy="4895850"/>
          </a:xfrm>
        </p:spPr>
        <p:txBody>
          <a:bodyPr/>
          <a:lstStyle/>
          <a:p>
            <a:pPr>
              <a:lnSpc>
                <a:spcPct val="80000"/>
              </a:lnSpc>
            </a:pPr>
            <a:r>
              <a:rPr lang="bg-BG" sz="2000"/>
              <a:t>Форматирането на таблица определя начина, по който данните в таблицата се съхраняват, обработват или визуализират.</a:t>
            </a:r>
          </a:p>
          <a:p>
            <a:pPr>
              <a:lnSpc>
                <a:spcPct val="80000"/>
              </a:lnSpc>
            </a:pPr>
            <a:r>
              <a:rPr lang="bg-BG" sz="2000"/>
              <a:t>Включва:</a:t>
            </a:r>
          </a:p>
          <a:p>
            <a:pPr lvl="1">
              <a:lnSpc>
                <a:spcPct val="80000"/>
              </a:lnSpc>
            </a:pPr>
            <a:r>
              <a:rPr lang="bg-BG" sz="1800"/>
              <a:t>шрифта (тип, големина, цвят) на текста в полетата - променя се от опцията Font на меню Format. </a:t>
            </a:r>
          </a:p>
          <a:p>
            <a:pPr lvl="1">
              <a:lnSpc>
                <a:spcPct val="80000"/>
              </a:lnSpc>
            </a:pPr>
            <a:r>
              <a:rPr lang="bg-BG" sz="1800"/>
              <a:t>Опцията Datasheet Formatting служи за промяна на вида на клетките в таблицата – издигнати (Raisen), вдлъбнати (Sunken) и нормален вид (Flat), както и за промяна на вида на таблицата - ляво или дясно ориентирана на листа.</a:t>
            </a:r>
          </a:p>
          <a:p>
            <a:pPr lvl="1">
              <a:lnSpc>
                <a:spcPct val="80000"/>
              </a:lnSpc>
            </a:pPr>
            <a:r>
              <a:rPr lang="bg-BG" sz="1800"/>
              <a:t>Опциите Row Height и Column Width Ви дават възможност да определяте съответно височината на редовете и ширината на колоните. Промяна на името на колоната се извършва след като я маркирате и изберете Rename Column от менюто Format. При необходимост можете да скривате колони (след като първо маркирате съответната колона) и да ги показвате-това става чрез опциите Hide Columns и Unhide Columns. Съществува и противоположната на скриване функция – </a:t>
            </a:r>
            <a:r>
              <a:rPr lang="ru-RU" sz="1800"/>
              <a:t>“</a:t>
            </a:r>
            <a:r>
              <a:rPr lang="bg-BG" sz="1800"/>
              <a:t>замразяване</a:t>
            </a:r>
            <a:r>
              <a:rPr lang="ru-RU" sz="1800"/>
              <a:t>”</a:t>
            </a:r>
            <a:r>
              <a:rPr lang="bg-BG" sz="1800"/>
              <a:t> на колони. Така имате възможност да запазите избраните колони видими без значение накъде движите курсора. Функцията се включва и изключва съответно от опциите Freeze Columns и Unfreeze All Columns в меню Format. </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441</TotalTime>
  <Words>911</Words>
  <Application>Microsoft Office PowerPoint</Application>
  <PresentationFormat>Презентация на цял екран (4:3)</PresentationFormat>
  <Paragraphs>53</Paragraphs>
  <Slides>12</Slides>
  <Notes>0</Notes>
  <HiddenSlides>0</HiddenSlides>
  <MMClips>0</MMClips>
  <ScaleCrop>false</ScaleCrop>
  <HeadingPairs>
    <vt:vector size="6" baseType="variant">
      <vt:variant>
        <vt:lpstr>Използвани шрифтове</vt:lpstr>
      </vt:variant>
      <vt:variant>
        <vt:i4>4</vt:i4>
      </vt:variant>
      <vt:variant>
        <vt:lpstr>Тема</vt:lpstr>
      </vt:variant>
      <vt:variant>
        <vt:i4>1</vt:i4>
      </vt:variant>
      <vt:variant>
        <vt:lpstr>Заглавия на слайдовете</vt:lpstr>
      </vt:variant>
      <vt:variant>
        <vt:i4>12</vt:i4>
      </vt:variant>
    </vt:vector>
  </HeadingPairs>
  <TitlesOfParts>
    <vt:vector size="17" baseType="lpstr">
      <vt:lpstr>Arial</vt:lpstr>
      <vt:lpstr>Times New Roman</vt:lpstr>
      <vt:lpstr>Wingdings</vt:lpstr>
      <vt:lpstr>Arial Black</vt:lpstr>
      <vt:lpstr>Pixel</vt:lpstr>
      <vt:lpstr>Създаване на таблици </vt:lpstr>
      <vt:lpstr>1. Създаване на База данни </vt:lpstr>
      <vt:lpstr>2. Създаване на таблица чрез Table Wizard (съветник).  </vt:lpstr>
      <vt:lpstr>3. Създаване и модифициране на таблици в Design View </vt:lpstr>
      <vt:lpstr>4. Добавяне на полета към таблица</vt:lpstr>
      <vt:lpstr>5. Добавяне и редактиране на записи</vt:lpstr>
      <vt:lpstr>6. Преместване и изтриване на полета</vt:lpstr>
      <vt:lpstr>7. Изтриване на записи </vt:lpstr>
      <vt:lpstr>8. Форматиране на таблица </vt:lpstr>
      <vt:lpstr>9. Сортиране на записи в таблица</vt:lpstr>
      <vt:lpstr>10. Търсене и филтриране на записи</vt:lpstr>
      <vt:lpstr>11. Връзка между таблиците </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Дял: Управление на БД</dc:title>
  <dc:creator>Admin</dc:creator>
  <cp:lastModifiedBy>Toni1</cp:lastModifiedBy>
  <cp:revision>16</cp:revision>
  <dcterms:created xsi:type="dcterms:W3CDTF">2007-11-25T21:24:53Z</dcterms:created>
  <dcterms:modified xsi:type="dcterms:W3CDTF">2012-09-28T11:08:51Z</dcterms:modified>
</cp:coreProperties>
</file>