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529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5530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grpSp>
          <p:nvGrpSpPr>
            <p:cNvPr id="5530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530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530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530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530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530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530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530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530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531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  <p:sp>
            <p:nvSpPr>
              <p:cNvPr id="5531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bg-BG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531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531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531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80FF9EC-1563-498B-8288-EECE39E95894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53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553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bg-BG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51F779-82BE-42AB-A3CB-7E1791FB1647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61273D-57D1-4DB9-9144-482EEE73A5AE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4FE14D-9D89-4DEB-976B-753CB77A0550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5EE2B6-5D9D-4532-BA3C-854F85EA12EF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39B939-E44A-4C66-968F-5487398A5DDC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олния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номер на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619BAD-3B2A-4724-89DD-725BB4F12DB1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9" name="Контейнер за 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906DDA9-E2A5-4411-A82D-38B401241D0F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олния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номер на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1D00C0-686B-47B3-B787-15763FAE6C51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87A804-501C-4C0B-AA10-0C97442D4314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CE08F8-C06E-4E35-989B-DA5565615CA0}" type="slidenum">
              <a:rPr lang="bg-BG"/>
              <a:pPr/>
              <a:t>‹#›</a:t>
            </a:fld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bg-BG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12C588A0-1719-45F3-9AB1-49FCBD9B56EB}" type="slidenum">
              <a:rPr lang="bg-BG"/>
              <a:pPr/>
              <a:t>‹#›</a:t>
            </a:fld>
            <a:endParaRPr lang="bg-BG"/>
          </a:p>
        </p:txBody>
      </p:sp>
      <p:grpSp>
        <p:nvGrpSpPr>
          <p:cNvPr id="5427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42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542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542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hlink"/>
                </a:solidFill>
              </a:endParaRPr>
            </a:p>
          </p:txBody>
        </p:sp>
        <p:sp>
          <p:nvSpPr>
            <p:cNvPr id="542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hlink"/>
                </a:solidFill>
              </a:endParaRPr>
            </a:p>
          </p:txBody>
        </p:sp>
        <p:sp>
          <p:nvSpPr>
            <p:cNvPr id="542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accent2"/>
                </a:solidFill>
              </a:endParaRPr>
            </a:p>
          </p:txBody>
        </p:sp>
        <p:sp>
          <p:nvSpPr>
            <p:cNvPr id="542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hlink"/>
                </a:solidFill>
              </a:endParaRPr>
            </a:p>
          </p:txBody>
        </p:sp>
        <p:sp>
          <p:nvSpPr>
            <p:cNvPr id="542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542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accent2"/>
                </a:solidFill>
              </a:endParaRPr>
            </a:p>
          </p:txBody>
        </p:sp>
        <p:sp>
          <p:nvSpPr>
            <p:cNvPr id="542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solidFill>
                  <a:schemeClr val="accent2"/>
                </a:solidFill>
              </a:endParaRPr>
            </a:p>
          </p:txBody>
        </p:sp>
      </p:grpSp>
      <p:sp>
        <p:nvSpPr>
          <p:cNvPr id="5428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5428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542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68538" y="2565400"/>
            <a:ext cx="6696075" cy="1462088"/>
          </a:xfrm>
        </p:spPr>
        <p:txBody>
          <a:bodyPr/>
          <a:lstStyle/>
          <a:p>
            <a:r>
              <a:rPr lang="bg-BG"/>
              <a:t>Проектиране на БД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9. Отчети </a:t>
            </a:r>
            <a:r>
              <a:rPr lang="en-US"/>
              <a:t>(Reports)</a:t>
            </a:r>
            <a:endParaRPr lang="bg-BG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Отпечатва:</a:t>
            </a:r>
          </a:p>
          <a:p>
            <a:pPr lvl="1"/>
            <a:r>
              <a:rPr lang="bg-BG"/>
              <a:t>Таблици;</a:t>
            </a:r>
          </a:p>
          <a:p>
            <a:pPr lvl="1"/>
            <a:r>
              <a:rPr lang="bg-BG"/>
              <a:t>Заявки.</a:t>
            </a:r>
          </a:p>
          <a:p>
            <a:pPr lvl="1"/>
            <a:endParaRPr lang="bg-B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Стъпки при проектиране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435975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Определяне целите на БД;</a:t>
            </a:r>
          </a:p>
          <a:p>
            <a:pPr>
              <a:lnSpc>
                <a:spcPct val="90000"/>
              </a:lnSpc>
            </a:pPr>
            <a:r>
              <a:rPr lang="bg-BG"/>
              <a:t>Определяне на таблиците, които са нужни;</a:t>
            </a:r>
          </a:p>
          <a:p>
            <a:pPr>
              <a:lnSpc>
                <a:spcPct val="90000"/>
              </a:lnSpc>
            </a:pPr>
            <a:r>
              <a:rPr lang="bg-BG"/>
              <a:t>Определяне на полетата и записите във всяка таблица;</a:t>
            </a:r>
          </a:p>
          <a:p>
            <a:pPr>
              <a:lnSpc>
                <a:spcPct val="90000"/>
              </a:lnSpc>
            </a:pPr>
            <a:r>
              <a:rPr lang="bg-BG"/>
              <a:t>Определяне на полетата с уникални стойности;</a:t>
            </a:r>
          </a:p>
          <a:p>
            <a:pPr>
              <a:lnSpc>
                <a:spcPct val="90000"/>
              </a:lnSpc>
            </a:pPr>
            <a:r>
              <a:rPr lang="bg-BG"/>
              <a:t>Определяне на връзките между таблиците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2. Определяне на целите и таблиците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Цели- какво е приложението на БД и ползите от него;</a:t>
            </a:r>
          </a:p>
          <a:p>
            <a:r>
              <a:rPr lang="bg-BG"/>
              <a:t>Таблици- броя на таблиците зависи от използваните обекти.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55675"/>
          </a:xfrm>
        </p:spPr>
        <p:txBody>
          <a:bodyPr/>
          <a:lstStyle/>
          <a:p>
            <a:r>
              <a:rPr lang="bg-BG"/>
              <a:t>3. Определяне на полетата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507413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/>
              <a:t>Име на поле (Field Name)- уникално име смислово свързано с данните. Например: първо име, адрес или телефонен номер.</a:t>
            </a:r>
          </a:p>
          <a:p>
            <a:pPr>
              <a:lnSpc>
                <a:spcPct val="80000"/>
              </a:lnSpc>
            </a:pPr>
            <a:r>
              <a:rPr lang="bg-BG" sz="2400"/>
              <a:t>Тип данни (Data Type)-  определя какъв тип данни се въвеждат в полето. Например: текст, числа, дата или валута. </a:t>
            </a:r>
          </a:p>
          <a:p>
            <a:pPr lvl="1">
              <a:lnSpc>
                <a:spcPct val="80000"/>
              </a:lnSpc>
              <a:buSzPct val="125000"/>
              <a:buFont typeface="Symbol" pitchFamily="18" charset="2"/>
              <a:buChar char="!"/>
            </a:pPr>
            <a:r>
              <a:rPr lang="bg-BG" sz="2000" b="1"/>
              <a:t>Запомнете</a:t>
            </a:r>
            <a:r>
              <a:rPr lang="bg-BG" sz="2000"/>
              <a:t>: ако за типа данни е избран текст, полето може да съдържа символи от знаци и цифри. Ако избраният тип данни е цифри, тогава могат да бъдат въвеждани само числови данни. На този етап е добре да се убедите, че всяко поле е с правилната настройка за съответния тип. В противен случай вие ще се натъкнете на грешки, когато използвате базата данни в следващ етап от време. </a:t>
            </a:r>
          </a:p>
          <a:p>
            <a:pPr>
              <a:lnSpc>
                <a:spcPct val="80000"/>
              </a:lnSpc>
            </a:pPr>
            <a:r>
              <a:rPr lang="bg-BG" sz="2400"/>
              <a:t>Описание (Description)- можете да добавите произволно описание на полето. В повечето случаи то се оставя празно, като идеята е, че имената на полетата говорят сами за себе си.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4.</a:t>
            </a:r>
            <a:r>
              <a:rPr lang="en-US" sz="4000"/>
              <a:t> </a:t>
            </a:r>
            <a:r>
              <a:rPr lang="bg-BG" sz="4000"/>
              <a:t>Допълнителни настройки към полетата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Размер на полето (</a:t>
            </a:r>
            <a:r>
              <a:rPr lang="en-US"/>
              <a:t>Field Size</a:t>
            </a:r>
            <a:r>
              <a:rPr lang="bg-BG"/>
              <a:t>)</a:t>
            </a:r>
            <a:r>
              <a:rPr lang="en-US"/>
              <a:t>- </a:t>
            </a:r>
            <a:r>
              <a:rPr lang="bg-BG"/>
              <a:t>задава се автоматично;</a:t>
            </a:r>
          </a:p>
          <a:p>
            <a:r>
              <a:rPr lang="bg-BG"/>
              <a:t>Формат на данните (</a:t>
            </a:r>
            <a:r>
              <a:rPr lang="en-US"/>
              <a:t>Format</a:t>
            </a:r>
            <a:r>
              <a:rPr lang="bg-BG"/>
              <a:t>);</a:t>
            </a:r>
          </a:p>
          <a:p>
            <a:r>
              <a:rPr lang="bg-BG"/>
              <a:t>Задаване</a:t>
            </a:r>
            <a:r>
              <a:rPr lang="en-US"/>
              <a:t> </a:t>
            </a:r>
            <a:r>
              <a:rPr lang="bg-BG"/>
              <a:t>по подразбиране (</a:t>
            </a:r>
            <a:r>
              <a:rPr lang="en-US"/>
              <a:t>Default Value</a:t>
            </a:r>
            <a:r>
              <a:rPr lang="bg-BG"/>
              <a:t>);</a:t>
            </a:r>
          </a:p>
          <a:p>
            <a:r>
              <a:rPr lang="bg-BG"/>
              <a:t>Условие за допустима стойност (</a:t>
            </a:r>
            <a:r>
              <a:rPr lang="en-US"/>
              <a:t>Validation Rule</a:t>
            </a:r>
            <a:r>
              <a:rPr lang="bg-BG"/>
              <a:t>).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5. </a:t>
            </a:r>
            <a:r>
              <a:rPr lang="bg-BG" sz="4000"/>
              <a:t>Определяне на полетата с уникални номера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Първичен ключ се поставя във всяка таблица;</a:t>
            </a:r>
          </a:p>
          <a:p>
            <a:r>
              <a:rPr lang="bg-BG"/>
              <a:t>Първичният ключ е уникален;</a:t>
            </a:r>
          </a:p>
          <a:p>
            <a:r>
              <a:rPr lang="bg-BG"/>
              <a:t>Идентифицира еднозначно целия запис.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6. Определяне на връзките между таблиците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b="1"/>
              <a:t>Едно към едно</a:t>
            </a:r>
            <a:r>
              <a:rPr lang="bg-BG"/>
              <a:t>- един запис от една таблица съответства точно на етин от другата;</a:t>
            </a:r>
          </a:p>
          <a:p>
            <a:r>
              <a:rPr lang="bg-BG" b="1"/>
              <a:t>Едно към много</a:t>
            </a:r>
            <a:r>
              <a:rPr lang="bg-BG"/>
              <a:t>;</a:t>
            </a:r>
          </a:p>
          <a:p>
            <a:r>
              <a:rPr lang="bg-BG" b="1"/>
              <a:t>Много към много</a:t>
            </a:r>
            <a:r>
              <a:rPr lang="bg-BG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7. Въвеждане на данни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Чрез обекта таблици;</a:t>
            </a:r>
          </a:p>
          <a:p>
            <a:r>
              <a:rPr lang="bg-BG"/>
              <a:t>Чрез обекта форми.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8. Създаване на заявки (</a:t>
            </a:r>
            <a:r>
              <a:rPr lang="en-US" sz="4000"/>
              <a:t>Queries</a:t>
            </a:r>
            <a:r>
              <a:rPr lang="bg-BG" sz="4000"/>
              <a:t>)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Заявки да извличане;</a:t>
            </a:r>
          </a:p>
          <a:p>
            <a:r>
              <a:rPr lang="bg-BG"/>
              <a:t>Заявки за отчети;</a:t>
            </a:r>
          </a:p>
          <a:p>
            <a:r>
              <a:rPr lang="bg-BG"/>
              <a:t>Заявки за промяна.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374</TotalTime>
  <Words>373</Words>
  <Application>Microsoft Office PowerPoint</Application>
  <PresentationFormat>Презентация на цял екран (4:3)</PresentationFormat>
  <Paragraphs>39</Paragraphs>
  <Slides>10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6" baseType="lpstr">
      <vt:lpstr>Arial</vt:lpstr>
      <vt:lpstr>Times New Roman</vt:lpstr>
      <vt:lpstr>Wingdings</vt:lpstr>
      <vt:lpstr>Arial Black</vt:lpstr>
      <vt:lpstr>Symbol</vt:lpstr>
      <vt:lpstr>Pixel</vt:lpstr>
      <vt:lpstr>Проектиране на БД</vt:lpstr>
      <vt:lpstr>1. Стъпки при проектиране</vt:lpstr>
      <vt:lpstr>2. Определяне на целите и таблиците</vt:lpstr>
      <vt:lpstr>3. Определяне на полетата</vt:lpstr>
      <vt:lpstr>4. Допълнителни настройки към полетата </vt:lpstr>
      <vt:lpstr>5. Определяне на полетата с уникални номера</vt:lpstr>
      <vt:lpstr>6. Определяне на връзките между таблиците</vt:lpstr>
      <vt:lpstr>7. Въвеждане на данни</vt:lpstr>
      <vt:lpstr>8. Създаване на заявки (Queries)</vt:lpstr>
      <vt:lpstr>9. Отчети (Reports)</vt:lpstr>
    </vt:vector>
  </TitlesOfParts>
  <Company>Private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Дял: Управление на БД</dc:title>
  <dc:creator>Admin</dc:creator>
  <cp:lastModifiedBy>Toni1</cp:lastModifiedBy>
  <cp:revision>14</cp:revision>
  <dcterms:created xsi:type="dcterms:W3CDTF">2007-11-25T21:24:53Z</dcterms:created>
  <dcterms:modified xsi:type="dcterms:W3CDTF">2012-09-28T11:08:36Z</dcterms:modified>
</cp:coreProperties>
</file>