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E2FABCF-6DE6-48D2-9702-D66AF50E91C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4301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301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301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301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</p:grp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CE68F65-F8F8-4EF7-AFA7-1978F82C2225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152D4C-9EF7-4367-97E5-987B3D9E3B6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166F1-1B14-4FA5-90AB-E5A1FBEB03E7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F2477-4019-4C68-9D38-FA6EC9B4D73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6E4D43-7F64-45B8-9146-F7200E5F0312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9D62-5493-422E-A7AA-363DA9CF6A5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9F88C-A95F-4B76-8681-3F13E933F095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A4963-C904-4D62-8954-C333144AB87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3B0DB-2DC7-4966-ABC0-CB145F8E7648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51C74-96C0-445B-8C27-A23BB0EFD89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3A873E-5FB3-4CB7-AF05-56414B605B5A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990B2-87EB-4570-B9ED-D557069D830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83E9-45D7-44B7-96D1-7DACA9EFAD21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79CCF-0993-4DD0-866F-9E30080E3A2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441DE-6EFE-4989-AF16-A10BE0767D7B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8E63B-869B-42F8-A385-85F6021E9B5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8689D-D81E-4974-990F-E8E329FADDA6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967D5-8C39-4CE0-A1E8-7E91DD116CF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B389A-CE85-4520-B878-4B16E866E1DA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9393-54D6-46C5-9800-33D99AA242D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CCF6C4-11F1-496B-A4E9-220D3CDF4271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253C-CA78-4BF9-9423-CFCC32666D4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198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98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</p:grp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295C6AE-FC33-49A1-A04F-9768435AD5CD}" type="datetime1">
              <a:rPr lang="en-GB"/>
              <a:pPr/>
              <a:t>28/09/2012</a:t>
            </a:fld>
            <a:endParaRPr lang="bg-BG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/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B186519-1D23-40C9-881D-3542DCF1E54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2492375"/>
            <a:ext cx="7772400" cy="1933575"/>
          </a:xfrm>
        </p:spPr>
        <p:txBody>
          <a:bodyPr/>
          <a:lstStyle/>
          <a:p>
            <a:pPr algn="ctr"/>
            <a:r>
              <a:rPr lang="en-US" sz="4000"/>
              <a:t>Corel Draw</a:t>
            </a:r>
            <a:r>
              <a:rPr lang="bg-BG" sz="4000"/>
              <a:t> - зареждане на програмата. Описание на работния екран</a:t>
            </a:r>
            <a:r>
              <a:rPr lang="en-US" sz="4000"/>
              <a:t>. </a:t>
            </a:r>
            <a:r>
              <a:rPr lang="bg-BG" sz="4000"/>
              <a:t>Инструменти</a:t>
            </a:r>
            <a:r>
              <a:rPr lang="en-US" sz="4000"/>
              <a:t> </a:t>
            </a:r>
            <a:endParaRPr lang="bg-BG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bg-BG"/>
              <a:t>Б) Запълване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067800" cy="5181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 	- </a:t>
            </a:r>
            <a:r>
              <a:rPr lang="bg-BG" sz="2400">
                <a:solidFill>
                  <a:srgbClr val="000000"/>
                </a:solidFill>
                <a:cs typeface="Times New Roman" pitchFamily="18" charset="0"/>
              </a:rPr>
              <a:t>Задава атрибутите на вътрешността на маркирания обект – цвят, преливане, шаблони, текстура и други. Елементите на лентата за запълване са:</a:t>
            </a:r>
            <a:r>
              <a:rPr lang="en-GB" sz="2400"/>
              <a:t> </a:t>
            </a:r>
            <a:endParaRPr lang="bg-BG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bg-BG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bg-BG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bg-BG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bg-BG" sz="240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bg-BG" sz="2400">
                <a:solidFill>
                  <a:srgbClr val="000000"/>
                </a:solidFill>
              </a:rPr>
              <a:t>1) </a:t>
            </a:r>
            <a:r>
              <a:rPr lang="bg-BG" sz="2400">
                <a:solidFill>
                  <a:srgbClr val="000000"/>
                </a:solidFill>
                <a:cs typeface="Times New Roman" pitchFamily="18" charset="0"/>
              </a:rPr>
              <a:t>Едноцветно запълване – запълване с един определен цвят избира се от диалоговата кутия за избор на цветове</a:t>
            </a:r>
            <a:endParaRPr lang="bg-BG" sz="240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bg-BG" sz="2400">
                <a:solidFill>
                  <a:srgbClr val="000000"/>
                </a:solidFill>
              </a:rPr>
              <a:t>2) </a:t>
            </a:r>
            <a:r>
              <a:rPr lang="bg-BG" sz="2400">
                <a:solidFill>
                  <a:srgbClr val="000000"/>
                </a:solidFill>
                <a:cs typeface="Times New Roman" pitchFamily="18" charset="0"/>
              </a:rPr>
              <a:t>Преливане – задава запълване с плавно преливащи от един към друг два или повече цвята. Има четири типа преливания, на които се задават параметри – ъгъл на преливане център на началото на преливането, острота на преливането и др. Вида и параметрите се задават от диалоговата кутия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Fountain – Fill, </a:t>
            </a:r>
            <a:r>
              <a:rPr lang="bg-BG" sz="2400">
                <a:solidFill>
                  <a:srgbClr val="000000"/>
                </a:solidFill>
                <a:cs typeface="Times New Roman" pitchFamily="18" charset="0"/>
              </a:rPr>
              <a:t>описана по-долу:</a:t>
            </a:r>
            <a:r>
              <a:rPr lang="en-GB" sz="2400"/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24363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52513"/>
            <a:ext cx="457200" cy="412750"/>
          </a:xfrm>
          <a:prstGeom prst="rect">
            <a:avLst/>
          </a:prstGeom>
          <a:noFill/>
        </p:spPr>
      </p:pic>
      <p:grpSp>
        <p:nvGrpSpPr>
          <p:cNvPr id="11306" name="Group 42"/>
          <p:cNvGrpSpPr>
            <a:grpSpLocks/>
          </p:cNvGrpSpPr>
          <p:nvPr/>
        </p:nvGrpSpPr>
        <p:grpSpPr bwMode="auto">
          <a:xfrm>
            <a:off x="2771775" y="2133600"/>
            <a:ext cx="3186113" cy="1519238"/>
            <a:chOff x="1632" y="2016"/>
            <a:chExt cx="2007" cy="957"/>
          </a:xfrm>
        </p:grpSpPr>
        <p:pic>
          <p:nvPicPr>
            <p:cNvPr id="11304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8" y="2352"/>
              <a:ext cx="1674" cy="240"/>
            </a:xfrm>
            <a:prstGeom prst="rect">
              <a:avLst/>
            </a:prstGeom>
            <a:noFill/>
          </p:spPr>
        </p:pic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1632" y="2016"/>
              <a:ext cx="2007" cy="957"/>
              <a:chOff x="3810" y="4917"/>
              <a:chExt cx="5016" cy="2394"/>
            </a:xfrm>
          </p:grpSpPr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3810" y="4917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272" name="Text Box 8"/>
              <p:cNvSpPr txBox="1">
                <a:spLocks noChangeArrowheads="1"/>
              </p:cNvSpPr>
              <p:nvPr/>
            </p:nvSpPr>
            <p:spPr bwMode="auto">
              <a:xfrm>
                <a:off x="5349" y="4917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1273" name="Text Box 9"/>
              <p:cNvSpPr txBox="1">
                <a:spLocks noChangeArrowheads="1"/>
              </p:cNvSpPr>
              <p:nvPr/>
            </p:nvSpPr>
            <p:spPr bwMode="auto">
              <a:xfrm>
                <a:off x="6489" y="4917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7629" y="4917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1275" name="Text Box 11"/>
              <p:cNvSpPr txBox="1">
                <a:spLocks noChangeArrowheads="1"/>
              </p:cNvSpPr>
              <p:nvPr/>
            </p:nvSpPr>
            <p:spPr bwMode="auto">
              <a:xfrm>
                <a:off x="4893" y="6855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1276" name="Text Box 12"/>
              <p:cNvSpPr txBox="1">
                <a:spLocks noChangeArrowheads="1"/>
              </p:cNvSpPr>
              <p:nvPr/>
            </p:nvSpPr>
            <p:spPr bwMode="auto">
              <a:xfrm>
                <a:off x="6033" y="6855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7116" y="6855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8313" y="6855"/>
                <a:ext cx="513" cy="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>
                <a:off x="4095" y="5373"/>
                <a:ext cx="285" cy="3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>
                <a:off x="5577" y="5373"/>
                <a:ext cx="0" cy="4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>
                <a:off x="6717" y="5373"/>
                <a:ext cx="0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>
                <a:off x="7914" y="5373"/>
                <a:ext cx="0" cy="4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auto">
              <a:xfrm flipV="1">
                <a:off x="5178" y="6342"/>
                <a:ext cx="0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 flipV="1">
                <a:off x="6261" y="6342"/>
                <a:ext cx="0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 flipV="1">
                <a:off x="7344" y="6342"/>
                <a:ext cx="0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 flipH="1" flipV="1">
                <a:off x="8427" y="6285"/>
                <a:ext cx="171" cy="5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850" y="0"/>
            <a:ext cx="73152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Видове преливания:</a:t>
            </a:r>
            <a:r>
              <a:rPr lang="en-GB" sz="2400">
                <a:latin typeface="Times New Roman" pitchFamily="18" charset="0"/>
              </a:rPr>
              <a:t> </a:t>
            </a:r>
            <a:endParaRPr lang="bg-BG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bg-BG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bg-BG" sz="2400">
                <a:solidFill>
                  <a:srgbClr val="000000"/>
                </a:solidFill>
                <a:latin typeface="Times New Roman" pitchFamily="18" charset="0"/>
              </a:rPr>
              <a:t>		        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Линеално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Радиално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Конично 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bg-B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Квадратно</a:t>
            </a:r>
            <a:endParaRPr lang="bg-BG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78130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"/>
            <a:ext cx="3581400" cy="847725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014663" y="199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914400" y="1752600"/>
            <a:ext cx="7239000" cy="4495800"/>
            <a:chOff x="658" y="2040"/>
            <a:chExt cx="3853" cy="2280"/>
          </a:xfrm>
        </p:grpSpPr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2112"/>
              <a:ext cx="1962" cy="1806"/>
            </a:xfrm>
            <a:prstGeom prst="rect">
              <a:avLst/>
            </a:prstGeom>
            <a:noFill/>
          </p:spPr>
        </p:pic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658" y="2040"/>
              <a:ext cx="3853" cy="2280"/>
              <a:chOff x="1530" y="1269"/>
              <a:chExt cx="9633" cy="5700"/>
            </a:xfrm>
          </p:grpSpPr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1644" y="1269"/>
                <a:ext cx="2109" cy="5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тип преливане</a:t>
                </a:r>
              </a:p>
            </p:txBody>
          </p:sp>
          <p:sp>
            <p:nvSpPr>
              <p:cNvPr id="12299" name="Text Box 11"/>
              <p:cNvSpPr txBox="1">
                <a:spLocks noChangeArrowheads="1"/>
              </p:cNvSpPr>
              <p:nvPr/>
            </p:nvSpPr>
            <p:spPr bwMode="auto">
              <a:xfrm>
                <a:off x="1644" y="2124"/>
                <a:ext cx="2109" cy="7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център  на преливането</a:t>
                </a:r>
              </a:p>
            </p:txBody>
          </p:sp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1587" y="3264"/>
                <a:ext cx="2109" cy="5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двуцветно</a:t>
                </a:r>
              </a:p>
            </p:txBody>
          </p:sp>
          <p:sp>
            <p:nvSpPr>
              <p:cNvPr id="12301" name="Text Box 13"/>
              <p:cNvSpPr txBox="1">
                <a:spLocks noChangeArrowheads="1"/>
              </p:cNvSpPr>
              <p:nvPr/>
            </p:nvSpPr>
            <p:spPr bwMode="auto">
              <a:xfrm>
                <a:off x="1530" y="4119"/>
                <a:ext cx="2109" cy="5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многоцветно</a:t>
                </a:r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1587" y="5088"/>
                <a:ext cx="2109" cy="5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начален цвят</a:t>
                </a:r>
              </a:p>
            </p:txBody>
          </p:sp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2784" y="6171"/>
                <a:ext cx="2109" cy="7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краен цвят преливане </a:t>
                </a:r>
              </a:p>
            </p:txBody>
          </p:sp>
          <p:sp>
            <p:nvSpPr>
              <p:cNvPr id="12304" name="Text Box 16"/>
              <p:cNvSpPr txBox="1">
                <a:spLocks noChangeArrowheads="1"/>
              </p:cNvSpPr>
              <p:nvPr/>
            </p:nvSpPr>
            <p:spPr bwMode="auto">
              <a:xfrm>
                <a:off x="5406" y="6228"/>
                <a:ext cx="2109" cy="7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дефинирани преливания</a:t>
                </a:r>
              </a:p>
            </p:txBody>
          </p:sp>
          <p:sp>
            <p:nvSpPr>
              <p:cNvPr id="12305" name="Text Box 17"/>
              <p:cNvSpPr txBox="1">
                <a:spLocks noChangeArrowheads="1"/>
              </p:cNvSpPr>
              <p:nvPr/>
            </p:nvSpPr>
            <p:spPr bwMode="auto">
              <a:xfrm>
                <a:off x="8199" y="6171"/>
                <a:ext cx="2109" cy="7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съотношение цветове</a:t>
                </a:r>
              </a:p>
            </p:txBody>
          </p:sp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9054" y="1896"/>
                <a:ext cx="2109" cy="7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директно преливане</a:t>
                </a: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9054" y="3036"/>
                <a:ext cx="2109" cy="102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Цветови кръг на междинните цветове</a:t>
                </a:r>
              </a:p>
            </p:txBody>
          </p:sp>
          <p:sp>
            <p:nvSpPr>
              <p:cNvPr id="12308" name="Text Box 20"/>
              <p:cNvSpPr txBox="1">
                <a:spLocks noChangeArrowheads="1"/>
              </p:cNvSpPr>
              <p:nvPr/>
            </p:nvSpPr>
            <p:spPr bwMode="auto">
              <a:xfrm>
                <a:off x="9054" y="4347"/>
                <a:ext cx="2109" cy="7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междинни цветове</a:t>
                </a:r>
              </a:p>
              <a:p>
                <a:pPr algn="ctr" eaLnBrk="0" hangingPunct="0"/>
                <a:endParaRPr lang="en-US" sz="1200">
                  <a:latin typeface="Times New Roman" pitchFamily="18" charset="0"/>
                </a:endParaRPr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>
                <a:off x="3753" y="1440"/>
                <a:ext cx="798" cy="4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3753" y="2523"/>
                <a:ext cx="969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1" name="Line 23"/>
              <p:cNvSpPr>
                <a:spLocks noChangeShapeType="1"/>
              </p:cNvSpPr>
              <p:nvPr/>
            </p:nvSpPr>
            <p:spPr bwMode="auto">
              <a:xfrm>
                <a:off x="3696" y="3549"/>
                <a:ext cx="6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 flipV="1">
                <a:off x="3696" y="3549"/>
                <a:ext cx="1596" cy="8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 flipV="1">
                <a:off x="3696" y="3948"/>
                <a:ext cx="1197" cy="14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 flipV="1">
                <a:off x="4266" y="4404"/>
                <a:ext cx="684" cy="1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 flipH="1" flipV="1">
                <a:off x="5520" y="5316"/>
                <a:ext cx="456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6" name="Line 28"/>
              <p:cNvSpPr>
                <a:spLocks noChangeShapeType="1"/>
              </p:cNvSpPr>
              <p:nvPr/>
            </p:nvSpPr>
            <p:spPr bwMode="auto">
              <a:xfrm flipH="1" flipV="1">
                <a:off x="5520" y="4632"/>
                <a:ext cx="3021" cy="15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7" name="Line 29"/>
              <p:cNvSpPr>
                <a:spLocks noChangeShapeType="1"/>
              </p:cNvSpPr>
              <p:nvPr/>
            </p:nvSpPr>
            <p:spPr bwMode="auto">
              <a:xfrm flipH="1" flipV="1">
                <a:off x="6831" y="4290"/>
                <a:ext cx="2223" cy="6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8" name="Line 30"/>
              <p:cNvSpPr>
                <a:spLocks noChangeShapeType="1"/>
              </p:cNvSpPr>
              <p:nvPr/>
            </p:nvSpPr>
            <p:spPr bwMode="auto">
              <a:xfrm flipH="1">
                <a:off x="8427" y="3435"/>
                <a:ext cx="627" cy="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 flipH="1">
                <a:off x="6774" y="2523"/>
                <a:ext cx="2280" cy="13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915400" cy="586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3) Шаблонно запълване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равномерно запълване с типови фигури (шаблони,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Patterns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) - точки, линии, "тухли", "паркет" и др., както и да се зареждат други произволни от файл. Могат да се променят параметрите на фигурите - големина, ъгъл на завъртане, начало на запълването и др. Вида и </a:t>
            </a:r>
            <a:r>
              <a:rPr lang="bg-BG" sz="2000">
                <a:solidFill>
                  <a:srgbClr val="000000"/>
                </a:solidFill>
              </a:rPr>
              <a:t>п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араметрите се задават от диалогова кутия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Pattern Fill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GB"/>
              <a:t>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2313" y="185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2974975" cy="358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57150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</a:rPr>
              <a:t>4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bg-BG" sz="2000">
                <a:solidFill>
                  <a:srgbClr val="000000"/>
                </a:solidFill>
              </a:rPr>
              <a:t>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Текстура - запълване с набор вградени векторни елементи - фрактури, които могат да се мащабират произволно в зависимост от големината и формата на обекта. Те са групирани в библиотеки, имат специфични имена и параметри (цветови гами, проценти и големини на елементите и др.), които се задават от диалоговата кутия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Texture Fill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bg-BG" sz="200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bg-B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995613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3962400" cy="3783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33375"/>
            <a:ext cx="8991600" cy="58674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5)</a:t>
            </a:r>
            <a:r>
              <a:rPr lang="bg-BG" sz="2000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Postscript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запълване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запълване с фигури, описани на езика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Postscript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използван обикновено  при управление  на принтери. За да се  ползват  при отпечатване използваният принтер трябва да поддържа този език. Вида и параметрите се задават с Диалоговата кутия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Postscript Fill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US" sz="20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bg-BG" sz="200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6) Премахване на запълването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указва липса на запълване.</a:t>
            </a:r>
            <a:endParaRPr lang="bg-BG" sz="200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7) Свиващ прозорец за избор цвят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показва съответния прозорец за ползване на избор цвят по време на работа.</a:t>
            </a:r>
            <a:endParaRPr lang="bg-BG" sz="200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</a:t>
            </a:r>
            <a:r>
              <a:rPr lang="bg-BG"/>
              <a:t>Стартиране</a:t>
            </a:r>
            <a:r>
              <a:rPr lang="en-US"/>
              <a:t> 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971550" y="2589213"/>
            <a:ext cx="1720850" cy="674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bg-BG" altLang="ja-JP" sz="1200">
                <a:latin typeface="Times New Roman" pitchFamily="18" charset="0"/>
                <a:ea typeface="MS Mincho" pitchFamily="49" charset="-128"/>
              </a:rPr>
              <a:t>Създаване на ново изображение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971550" y="3432175"/>
            <a:ext cx="1720850" cy="561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bg-BG" sz="1000">
                <a:latin typeface="Times New Roman" pitchFamily="18" charset="0"/>
                <a:ea typeface="MS Mincho" pitchFamily="49" charset="-128"/>
              </a:rPr>
              <a:t>Набор типови изображения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971550" y="4106863"/>
            <a:ext cx="1720850" cy="336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bg-BG" altLang="ja-JP" sz="1200">
                <a:latin typeface="Times New Roman" pitchFamily="18" charset="0"/>
                <a:ea typeface="MS Mincho" pitchFamily="49" charset="-128"/>
              </a:rPr>
              <a:t>Самоучител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562725" y="2420938"/>
            <a:ext cx="2257425" cy="674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bg-BG" sz="1000">
                <a:latin typeface="Times New Roman" pitchFamily="18" charset="0"/>
                <a:ea typeface="MS Mincho" pitchFamily="49" charset="-128"/>
              </a:rPr>
              <a:t>Отваряне на последната редактирана картина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562725" y="3432175"/>
            <a:ext cx="2257425" cy="336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bg-BG" altLang="ja-JP" sz="1200">
                <a:latin typeface="Times New Roman" pitchFamily="18" charset="0"/>
                <a:ea typeface="MS Mincho" pitchFamily="49" charset="-128"/>
              </a:rPr>
              <a:t>Отваряне на картина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6562725" y="4106863"/>
            <a:ext cx="2149475" cy="561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bg-BG" sz="1000">
                <a:latin typeface="Times New Roman" pitchFamily="18" charset="0"/>
                <a:ea typeface="MS Mincho" pitchFamily="49" charset="-128"/>
              </a:rPr>
              <a:t>Новости в текущата версия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2" cstate="print"/>
          <a:srcRect l="25667" t="20726" r="25380" b="25627"/>
          <a:stretch>
            <a:fillRect/>
          </a:stretch>
        </p:blipFill>
        <p:spPr bwMode="auto">
          <a:xfrm>
            <a:off x="2916238" y="2349500"/>
            <a:ext cx="35274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2692400" y="2927350"/>
            <a:ext cx="5365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692400" y="3600450"/>
            <a:ext cx="536575" cy="168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V="1">
            <a:off x="2692400" y="4106863"/>
            <a:ext cx="1827213" cy="3365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4841875" y="2589213"/>
            <a:ext cx="1720850" cy="3381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flipH="1" flipV="1">
            <a:off x="6024563" y="3095625"/>
            <a:ext cx="538162" cy="504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 flipV="1">
            <a:off x="6132513" y="4106863"/>
            <a:ext cx="430212" cy="1682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bg-BG"/>
              <a:t>. Работно поле на </a:t>
            </a:r>
            <a:r>
              <a:rPr lang="en-US"/>
              <a:t>CorelDraw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Работно пространство</a:t>
            </a:r>
          </a:p>
          <a:p>
            <a:r>
              <a:rPr lang="bg-BG"/>
              <a:t>Лента с инструменти </a:t>
            </a:r>
            <a:r>
              <a:rPr lang="en-US"/>
              <a:t>Standard</a:t>
            </a:r>
          </a:p>
          <a:p>
            <a:endParaRPr lang="en-US"/>
          </a:p>
          <a:p>
            <a:r>
              <a:rPr lang="en-US"/>
              <a:t>Property Bar</a:t>
            </a:r>
          </a:p>
          <a:p>
            <a:r>
              <a:rPr lang="bg-BG"/>
              <a:t>Цветова палитра </a:t>
            </a:r>
          </a:p>
          <a:p>
            <a:r>
              <a:rPr lang="bg-BG"/>
              <a:t>Лента с инструменти </a:t>
            </a:r>
            <a:r>
              <a:rPr lang="en-US"/>
              <a:t>Toolbox</a:t>
            </a:r>
            <a:endParaRPr lang="en-GB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176463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852738"/>
            <a:ext cx="6781800" cy="255587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357563"/>
            <a:ext cx="1292225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13"/>
            <a:ext cx="8229600" cy="708025"/>
          </a:xfrm>
        </p:spPr>
        <p:txBody>
          <a:bodyPr/>
          <a:lstStyle/>
          <a:p>
            <a:r>
              <a:rPr lang="en-US"/>
              <a:t>3. </a:t>
            </a:r>
            <a:r>
              <a:rPr lang="bg-BG"/>
              <a:t>Основни графични обекти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А) Изчертаване на линии и криви</a:t>
            </a:r>
          </a:p>
          <a:p>
            <a:pPr>
              <a:buFont typeface="Wingdings" pitchFamily="2" charset="2"/>
              <a:buNone/>
            </a:pPr>
            <a:r>
              <a:rPr lang="bg-BG"/>
              <a:t> - </a:t>
            </a:r>
            <a:r>
              <a:rPr lang="en-US"/>
              <a:t>Freehand Tool (</a:t>
            </a:r>
            <a:r>
              <a:rPr lang="bg-BG"/>
              <a:t>молив) </a:t>
            </a:r>
          </a:p>
          <a:p>
            <a:pPr>
              <a:buFont typeface="Wingdings" pitchFamily="2" charset="2"/>
              <a:buNone/>
            </a:pPr>
            <a:r>
              <a:rPr lang="bg-BG" sz="1800" b="1">
                <a:solidFill>
                  <a:srgbClr val="000000"/>
                </a:solidFill>
                <a:cs typeface="Times New Roman" pitchFamily="18" charset="0"/>
              </a:rPr>
              <a:t>1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— Линии на Безие — със щракане с мишката се получават точки и</a:t>
            </a:r>
            <a:r>
              <a:rPr lang="bg-BG" sz="1800">
                <a:solidFill>
                  <a:srgbClr val="000000"/>
                </a:solidFill>
              </a:rPr>
              <a:t>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съединителните прави между тях, със щракане и влачене — криви между точките</a:t>
            </a:r>
            <a:r>
              <a:rPr lang="bg-BG" sz="1800">
                <a:solidFill>
                  <a:srgbClr val="000000"/>
                </a:solidFill>
              </a:rPr>
              <a:t>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на щракане. Посредством влаченето с мишката се променя допирателната към</a:t>
            </a:r>
            <a:r>
              <a:rPr lang="bg-BG" sz="1800">
                <a:solidFill>
                  <a:srgbClr val="000000"/>
                </a:solidFill>
              </a:rPr>
              <a:t>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кривата в тази точка и оттам - кривината на линията</a:t>
            </a:r>
            <a:r>
              <a:rPr lang="bg-BG" sz="180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bg-BG" sz="1800" b="1">
                <a:solidFill>
                  <a:srgbClr val="000000"/>
                </a:solidFill>
                <a:cs typeface="Times New Roman" pitchFamily="18" charset="0"/>
              </a:rPr>
              <a:t>2 -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Натурални линии - линии с контур и запълване.</a:t>
            </a:r>
            <a:endParaRPr lang="bg-BG" sz="18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sz="1800" b="1">
                <a:solidFill>
                  <a:srgbClr val="000000"/>
                </a:solidFill>
                <a:cs typeface="Times New Roman" pitchFamily="18" charset="0"/>
              </a:rPr>
              <a:t>3 -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Оразмерителни линии</a:t>
            </a:r>
            <a:r>
              <a:rPr lang="bg-BG" sz="18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- получените отсечки се ограждат с линии и полета, в които се изписва дължината им.</a:t>
            </a:r>
            <a:endParaRPr lang="bg-BG" sz="18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sz="1800" b="1">
                <a:solidFill>
                  <a:srgbClr val="000000"/>
                </a:solidFill>
                <a:cs typeface="Times New Roman" pitchFamily="18" charset="0"/>
              </a:rPr>
              <a:t>4 -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Свързващи линии</a:t>
            </a:r>
            <a:r>
              <a:rPr lang="bg-BG" sz="18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- прави линии между точките на щракане.</a:t>
            </a:r>
            <a:endParaRPr lang="bg-BG" sz="180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en-GB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438650" y="330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457200" cy="423862"/>
          </a:xfrm>
          <a:prstGeom prst="rect">
            <a:avLst/>
          </a:prstGeom>
          <a:noFill/>
        </p:spPr>
      </p:pic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6732588" y="5013325"/>
            <a:ext cx="1892300" cy="1655763"/>
            <a:chOff x="1296" y="2256"/>
            <a:chExt cx="948" cy="734"/>
          </a:xfrm>
        </p:grpSpPr>
        <p:pic>
          <p:nvPicPr>
            <p:cNvPr id="5135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2442"/>
              <a:ext cx="948" cy="246"/>
            </a:xfrm>
            <a:prstGeom prst="rect">
              <a:avLst/>
            </a:prstGeom>
            <a:noFill/>
          </p:spPr>
        </p:pic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1440" y="2256"/>
              <a:ext cx="730" cy="734"/>
              <a:chOff x="5919" y="1806"/>
              <a:chExt cx="1824" cy="1836"/>
            </a:xfrm>
          </p:grpSpPr>
          <p:sp>
            <p:nvSpPr>
              <p:cNvPr id="5127" name="Text Box 7"/>
              <p:cNvSpPr txBox="1">
                <a:spLocks noChangeArrowheads="1"/>
              </p:cNvSpPr>
              <p:nvPr/>
            </p:nvSpPr>
            <p:spPr bwMode="auto">
              <a:xfrm>
                <a:off x="7002" y="1806"/>
                <a:ext cx="399" cy="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5919" y="1806"/>
                <a:ext cx="399" cy="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7344" y="3243"/>
                <a:ext cx="399" cy="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6375" y="3300"/>
                <a:ext cx="399" cy="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>
                <a:off x="6147" y="2103"/>
                <a:ext cx="0" cy="3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 flipV="1">
                <a:off x="6546" y="2787"/>
                <a:ext cx="5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H="1">
                <a:off x="7002" y="2160"/>
                <a:ext cx="171" cy="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 flipH="1" flipV="1">
                <a:off x="7572" y="2787"/>
                <a:ext cx="57" cy="4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819525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715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/>
              <a:t>Б) Изчертаване на правоъгълник и елипса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 </a:t>
            </a:r>
            <a:r>
              <a:rPr lang="bg-BG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- Правоъгълник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с помощта на този инструмент можете да рисувате правоъгълници и квадрати. При избора му маркерът на мишката се преобразува в малко кръстче. С натискане и задържане левият бутон на мишката върху страницата и издърпване в определена посока ще можете да получите желаната от вас големина.</a:t>
            </a:r>
            <a:endParaRPr lang="bg-BG" sz="200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bg-BG" sz="200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bg-BG" sz="200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bg-BG" sz="2000"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- Елипса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това е инструмент за рисуване на окръжности, овали, сектори и дъги. За получаване на кръг при рисуването се натиска и задържа клавиша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Ctrl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(клавиша действа и за елемента правоъгълник - с натиснат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Ctrl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се получава квадрат).</a:t>
            </a:r>
            <a:endParaRPr lang="bg-BG" sz="200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bg-BG" sz="200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/>
          </a:p>
        </p:txBody>
      </p: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3203575" y="2492375"/>
            <a:ext cx="3124200" cy="639763"/>
            <a:chOff x="1440" y="1872"/>
            <a:chExt cx="1968" cy="403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0" y="1872"/>
              <a:ext cx="130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1872"/>
              <a:ext cx="672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552825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3779838" y="4581525"/>
            <a:ext cx="4162425" cy="685800"/>
            <a:chOff x="864" y="3456"/>
            <a:chExt cx="2622" cy="432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4" y="3456"/>
              <a:ext cx="1284" cy="432"/>
            </a:xfrm>
            <a:prstGeom prst="rect">
              <a:avLst/>
            </a:prstGeom>
            <a:noFill/>
          </p:spPr>
        </p:pic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 l="5267"/>
            <a:stretch>
              <a:fillRect/>
            </a:stretch>
          </p:blipFill>
          <p:spPr bwMode="auto">
            <a:xfrm>
              <a:off x="2112" y="3456"/>
              <a:ext cx="480" cy="432"/>
            </a:xfrm>
            <a:prstGeom prst="rect">
              <a:avLst/>
            </a:prstGeom>
            <a:noFill/>
          </p:spPr>
        </p:pic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92" y="3456"/>
              <a:ext cx="432" cy="432"/>
            </a:xfrm>
            <a:prstGeom prst="rect">
              <a:avLst/>
            </a:prstGeom>
            <a:noFill/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24" y="3456"/>
              <a:ext cx="462" cy="432"/>
            </a:xfrm>
            <a:prstGeom prst="rect">
              <a:avLst/>
            </a:prstGeom>
            <a:noFill/>
          </p:spPr>
        </p:pic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44341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1052513"/>
            <a:ext cx="457200" cy="423862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288" y="32131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10600" cy="579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В)  Изчертаване на многоъгълници и звезди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- Многоъгълник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този инструмент ви позволява да чертаете многоъгълници или звезди с едно натискане на мишката. Можете да контролирате формата, броя на ъглите и страните и остротата на върховете на звездата.</a:t>
            </a:r>
            <a:endParaRPr lang="bg-BG" sz="20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bg-BG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cs typeface="Times New Roman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Спирала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- това е инструмент за рисуване на спирали. Можете да контролирате няколко аспекта като броя на циклите и стегнатостта на спиралата.</a:t>
            </a:r>
            <a:endParaRPr lang="bg-BG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cs typeface="Times New Roman" pitchFamily="18" charset="0"/>
              </a:rPr>
              <a:t>	</a:t>
            </a:r>
            <a:r>
              <a:rPr lang="bg-BG" sz="18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bg-BG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bg-BG" sz="2000" b="1">
                <a:solidFill>
                  <a:srgbClr val="000000"/>
                </a:solidFill>
                <a:cs typeface="Times New Roman" pitchFamily="18" charset="0"/>
              </a:rPr>
              <a:t>Граф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с този инструмент можете да нарисувате решетка от линии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на страницата. Това би спомогнало за разполагането на обектите в страницата. Можете да променяте броя на кутийките в решетката по ваше желание.</a:t>
            </a:r>
            <a:r>
              <a:rPr lang="en-US">
                <a:cs typeface="Times New Roman" pitchFamily="18" charset="0"/>
              </a:rPr>
              <a:t> </a:t>
            </a:r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44341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68413"/>
            <a:ext cx="381000" cy="354012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97200"/>
            <a:ext cx="457200" cy="4064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324225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2349500"/>
            <a:ext cx="2089150" cy="677863"/>
          </a:xfrm>
          <a:prstGeom prst="rect">
            <a:avLst/>
          </a:prstGeom>
          <a:noFill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3716338"/>
            <a:ext cx="8112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4508500"/>
            <a:ext cx="376238" cy="352425"/>
          </a:xfrm>
          <a:prstGeom prst="rect">
            <a:avLst/>
          </a:prstGeom>
          <a:noFill/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7050" y="5734050"/>
            <a:ext cx="15430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/>
              <a:t>4</a:t>
            </a:r>
            <a:r>
              <a:rPr lang="bg-BG"/>
              <a:t>. Промяна на графичен обект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6705600" cy="4876800"/>
          </a:xfrm>
        </p:spPr>
        <p:txBody>
          <a:bodyPr/>
          <a:lstStyle/>
          <a:p>
            <a:pPr>
              <a:buFontTx/>
              <a:buChar char="-"/>
            </a:pPr>
            <a:r>
              <a:rPr lang="bg-BG"/>
              <a:t>Маркиране </a:t>
            </a:r>
          </a:p>
          <a:p>
            <a:pPr>
              <a:buFontTx/>
              <a:buChar char="-"/>
            </a:pPr>
            <a:r>
              <a:rPr lang="bg-BG"/>
              <a:t>Завъртане </a:t>
            </a:r>
            <a:r>
              <a:rPr lang="en-US"/>
              <a:t>(Rotate)</a:t>
            </a:r>
            <a:endParaRPr lang="bg-BG"/>
          </a:p>
          <a:p>
            <a:pPr>
              <a:buFontTx/>
              <a:buChar char="-"/>
            </a:pPr>
            <a:r>
              <a:rPr lang="bg-BG"/>
              <a:t>Промяна на размера</a:t>
            </a:r>
            <a:r>
              <a:rPr lang="en-US"/>
              <a:t> (Stretch)</a:t>
            </a:r>
            <a:endParaRPr lang="bg-BG"/>
          </a:p>
          <a:p>
            <a:pPr>
              <a:buFontTx/>
              <a:buChar char="-"/>
            </a:pPr>
            <a:r>
              <a:rPr lang="bg-BG"/>
              <a:t>Промяна на формата </a:t>
            </a:r>
            <a:r>
              <a:rPr lang="en-US"/>
              <a:t>(Skew)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8013"/>
          </a:xfrm>
        </p:spPr>
        <p:txBody>
          <a:bodyPr/>
          <a:lstStyle/>
          <a:p>
            <a:r>
              <a:rPr lang="en-US" sz="3400"/>
              <a:t>A)</a:t>
            </a:r>
            <a:r>
              <a:rPr lang="bg-BG" sz="3400"/>
              <a:t> Форматиране на контур</a:t>
            </a:r>
            <a:endParaRPr lang="en-GB" sz="3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4876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- задава атрибутите на линията (контура) на маркирания обект – цвят, дебелина, стил и др. Елементите на лентата за контур са:</a:t>
            </a: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</a:rPr>
              <a:t>1)  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Вид на контура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2) Цвят на контура. Извежда прозорец за набор на цветовете - чрез визуално избиране с плъзгачи, смесване, палитри, както и с изписване на числовите стойности на основните цветове в основните цветови модели (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CMYK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RGB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3)   Свиваш се прозорец- извежда прозорец с командите за контур. Свиващите се прозорци (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Rool - ups</a:t>
            </a: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) са описани по-долу.</a:t>
            </a: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4) Премахване линия - указва липса на контур на обекта, вътрешността изпълването се запазват.</a:t>
            </a:r>
            <a:endParaRPr lang="bg-BG" sz="200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bg-BG" sz="2000">
                <a:solidFill>
                  <a:srgbClr val="000000"/>
                </a:solidFill>
                <a:cs typeface="Times New Roman" pitchFamily="18" charset="0"/>
              </a:rPr>
              <a:t>5)   Дебелина на линията - бърз избор от набор зададени дебелини.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bg-BG" sz="2000"/>
          </a:p>
          <a:p>
            <a:pPr>
              <a:lnSpc>
                <a:spcPct val="90000"/>
              </a:lnSpc>
            </a:pPr>
            <a:endParaRPr lang="en-GB" sz="20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448175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836613"/>
            <a:ext cx="504825" cy="485775"/>
          </a:xfrm>
          <a:prstGeom prst="rect">
            <a:avLst/>
          </a:prstGeom>
          <a:noFill/>
        </p:spPr>
      </p:pic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214688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4284663" y="1700213"/>
            <a:ext cx="3657600" cy="1295400"/>
            <a:chOff x="1961" y="1776"/>
            <a:chExt cx="1774" cy="707"/>
          </a:xfrm>
        </p:grpSpPr>
        <p:pic>
          <p:nvPicPr>
            <p:cNvPr id="9235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5" y="2058"/>
              <a:ext cx="1710" cy="204"/>
            </a:xfrm>
            <a:prstGeom prst="rect">
              <a:avLst/>
            </a:prstGeom>
            <a:noFill/>
          </p:spPr>
        </p:pic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1961" y="1776"/>
              <a:ext cx="1413" cy="707"/>
              <a:chOff x="3810" y="2580"/>
              <a:chExt cx="3534" cy="1767"/>
            </a:xfrm>
          </p:grpSpPr>
          <p:sp>
            <p:nvSpPr>
              <p:cNvPr id="9239" name="Text Box 23"/>
              <p:cNvSpPr txBox="1">
                <a:spLocks noChangeArrowheads="1"/>
              </p:cNvSpPr>
              <p:nvPr/>
            </p:nvSpPr>
            <p:spPr bwMode="auto">
              <a:xfrm>
                <a:off x="3810" y="2637"/>
                <a:ext cx="456" cy="3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240" name="Text Box 24"/>
              <p:cNvSpPr txBox="1">
                <a:spLocks noChangeArrowheads="1"/>
              </p:cNvSpPr>
              <p:nvPr/>
            </p:nvSpPr>
            <p:spPr bwMode="auto">
              <a:xfrm>
                <a:off x="4893" y="2637"/>
                <a:ext cx="456" cy="3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9241" name="Text Box 25"/>
              <p:cNvSpPr txBox="1">
                <a:spLocks noChangeArrowheads="1"/>
              </p:cNvSpPr>
              <p:nvPr/>
            </p:nvSpPr>
            <p:spPr bwMode="auto">
              <a:xfrm>
                <a:off x="6888" y="2580"/>
                <a:ext cx="456" cy="3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9242" name="Text Box 26"/>
              <p:cNvSpPr txBox="1">
                <a:spLocks noChangeArrowheads="1"/>
              </p:cNvSpPr>
              <p:nvPr/>
            </p:nvSpPr>
            <p:spPr bwMode="auto">
              <a:xfrm>
                <a:off x="4494" y="3948"/>
                <a:ext cx="456" cy="3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243" name="Text Box 27"/>
              <p:cNvSpPr txBox="1">
                <a:spLocks noChangeArrowheads="1"/>
              </p:cNvSpPr>
              <p:nvPr/>
            </p:nvSpPr>
            <p:spPr bwMode="auto">
              <a:xfrm>
                <a:off x="5577" y="3948"/>
                <a:ext cx="456" cy="3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9244" name="Line 28"/>
              <p:cNvSpPr>
                <a:spLocks noChangeShapeType="1"/>
              </p:cNvSpPr>
              <p:nvPr/>
            </p:nvSpPr>
            <p:spPr bwMode="auto">
              <a:xfrm>
                <a:off x="4038" y="3036"/>
                <a:ext cx="228" cy="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5" name="Line 29"/>
              <p:cNvSpPr>
                <a:spLocks noChangeShapeType="1"/>
              </p:cNvSpPr>
              <p:nvPr/>
            </p:nvSpPr>
            <p:spPr bwMode="auto">
              <a:xfrm>
                <a:off x="5121" y="3036"/>
                <a:ext cx="0" cy="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 flipH="1">
                <a:off x="6945" y="2979"/>
                <a:ext cx="171" cy="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7" name="Line 31"/>
              <p:cNvSpPr>
                <a:spLocks noChangeShapeType="1"/>
              </p:cNvSpPr>
              <p:nvPr/>
            </p:nvSpPr>
            <p:spPr bwMode="auto">
              <a:xfrm flipV="1">
                <a:off x="4665" y="3606"/>
                <a:ext cx="57" cy="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 flipH="1" flipV="1">
                <a:off x="5634" y="3663"/>
                <a:ext cx="228" cy="2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7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00" y="609600"/>
            <a:ext cx="4556125" cy="4594225"/>
          </a:xfrm>
          <a:prstGeom prst="rect">
            <a:avLst/>
          </a:prstGeo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725488"/>
            <a:ext cx="1570038" cy="401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цвят на контура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1327150"/>
            <a:ext cx="1570038" cy="603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Times New Roman" pitchFamily="18" charset="0"/>
              </a:rPr>
              <a:t>дебелина на контура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2130425"/>
            <a:ext cx="1570038" cy="401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вид на контура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14400" y="3435350"/>
            <a:ext cx="1570038" cy="401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вид на ъглите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14400" y="4087813"/>
            <a:ext cx="1570038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вид на краищата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484438" y="5541963"/>
            <a:ext cx="1806575" cy="401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Линия извън обекта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719638" y="5541963"/>
            <a:ext cx="2187575" cy="401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Увеличаване на обекта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484438" y="925513"/>
            <a:ext cx="998537" cy="1508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484438" y="1679575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2484438" y="2330450"/>
            <a:ext cx="712787" cy="10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484438" y="3635375"/>
            <a:ext cx="5699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484438" y="3686175"/>
            <a:ext cx="1665287" cy="7016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 flipV="1">
            <a:off x="3244850" y="4738688"/>
            <a:ext cx="142875" cy="8032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 flipV="1">
            <a:off x="4243388" y="4738688"/>
            <a:ext cx="1047750" cy="8032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526338" y="620713"/>
            <a:ext cx="1093787" cy="455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вид на</a:t>
            </a:r>
            <a:r>
              <a:rPr lang="bg-BG" sz="1200">
                <a:latin typeface="Times New Roman" pitchFamily="18" charset="0"/>
              </a:rPr>
              <a:t> на</a:t>
            </a:r>
            <a:r>
              <a:rPr lang="en-US" sz="1200">
                <a:latin typeface="Times New Roman" pitchFamily="18" charset="0"/>
              </a:rPr>
              <a:t>чало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526338" y="1277938"/>
            <a:ext cx="1093787" cy="550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вид на край  (стрелка)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78713" y="3033713"/>
            <a:ext cx="1284287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Калиграфски ефект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526338" y="2079625"/>
            <a:ext cx="1093787" cy="401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разпъване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573963" y="4438650"/>
            <a:ext cx="1093787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наклон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5861050" y="925513"/>
            <a:ext cx="1617663" cy="4016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6718300" y="1577975"/>
            <a:ext cx="8080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6907213" y="3184525"/>
            <a:ext cx="523875" cy="2000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5670550" y="2432050"/>
            <a:ext cx="1855788" cy="650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 flipV="1">
            <a:off x="6051550" y="3886200"/>
            <a:ext cx="1522413" cy="752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283845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124</TotalTime>
  <Words>503</Words>
  <Application>Microsoft Office PowerPoint</Application>
  <PresentationFormat>Презентация на цял екран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MS Mincho</vt:lpstr>
      <vt:lpstr>Watermark</vt:lpstr>
      <vt:lpstr>Corel Draw - зареждане на програмата. Описание на работния екран. Инструменти </vt:lpstr>
      <vt:lpstr>1. Стартиране </vt:lpstr>
      <vt:lpstr>2. Работно поле на CorelDraw</vt:lpstr>
      <vt:lpstr>3. Основни графични обекти</vt:lpstr>
      <vt:lpstr>Слайд 5</vt:lpstr>
      <vt:lpstr>Слайд 6</vt:lpstr>
      <vt:lpstr>4. Промяна на графичен обект</vt:lpstr>
      <vt:lpstr>A) Форматиране на контур</vt:lpstr>
      <vt:lpstr>Слайд 9</vt:lpstr>
      <vt:lpstr>Б) Запълване</vt:lpstr>
      <vt:lpstr>Слайд 11</vt:lpstr>
      <vt:lpstr>Слайд 12</vt:lpstr>
      <vt:lpstr>Слайд 13</vt:lpstr>
      <vt:lpstr>Слайд 14</vt:lpstr>
    </vt:vector>
  </TitlesOfParts>
  <Company>S_Ilcheva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Svetla Ilcheva</dc:creator>
  <cp:lastModifiedBy>Toni1</cp:lastModifiedBy>
  <cp:revision>21</cp:revision>
  <dcterms:created xsi:type="dcterms:W3CDTF">2006-04-09T14:42:23Z</dcterms:created>
  <dcterms:modified xsi:type="dcterms:W3CDTF">2012-09-28T11:11:16Z</dcterms:modified>
</cp:coreProperties>
</file>