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D0DB85-3200-4D30-95EC-AA21C9518ED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CAE32-0204-400F-A767-69BA8551CD2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53CCC-C817-450C-8270-208A7B49F37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DC5A7-6649-4780-AC2A-41975D346EB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EAB4-C677-4C76-8C62-C261800F83D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0DD01-E668-4EE1-A442-67419749186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5E8C1-6466-4204-9D44-8847DB2D165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DF13C-D120-4261-9436-21E9A928F16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D0B8F-C197-4D9C-911A-1666831E79C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5F8B3-4785-493D-8455-B183866C984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3B290-C528-412A-AF66-682C976F390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E619DB-78CF-44A0-A975-6D206AB0C609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Алгоритми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Graphi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271963"/>
            <a:ext cx="4343400" cy="2586037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/>
              <a:t>1. Пример за алгоритъм</a:t>
            </a:r>
            <a:r>
              <a:rPr lang="en-US" sz="3200"/>
              <a:t>- </a:t>
            </a:r>
            <a:r>
              <a:rPr lang="bg-BG" sz="3200"/>
              <a:t>начертаване на ъглополовяща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5425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100"/>
              <a:t>Построяване на окръжност </a:t>
            </a:r>
            <a:r>
              <a:rPr lang="en-US" sz="2100"/>
              <a:t>k(A,</a:t>
            </a:r>
            <a:r>
              <a:rPr lang="bg-BG" sz="2100"/>
              <a:t> </a:t>
            </a:r>
            <a:r>
              <a:rPr lang="en-US" sz="2100"/>
              <a:t>r), r&lt;AB </a:t>
            </a:r>
            <a:r>
              <a:rPr lang="bg-BG" sz="2100"/>
              <a:t>и</a:t>
            </a:r>
            <a:r>
              <a:rPr lang="en-US" sz="2100"/>
              <a:t> r&lt;AC;</a:t>
            </a:r>
          </a:p>
          <a:p>
            <a:pPr>
              <a:lnSpc>
                <a:spcPct val="90000"/>
              </a:lnSpc>
            </a:pPr>
            <a:r>
              <a:rPr lang="bg-BG" sz="2100"/>
              <a:t>Означаваме: </a:t>
            </a:r>
            <a:r>
              <a:rPr lang="en-US" sz="2100"/>
              <a:t>B</a:t>
            </a:r>
            <a:r>
              <a:rPr lang="en-US" sz="2100" baseline="-25000"/>
              <a:t>1</a:t>
            </a:r>
            <a:r>
              <a:rPr lang="en-US" sz="2100"/>
              <a:t>=k</a:t>
            </a:r>
            <a:r>
              <a:rPr lang="el-GR" sz="2100">
                <a:sym typeface="Symbol" pitchFamily="18" charset="2"/>
              </a:rPr>
              <a:t></a:t>
            </a:r>
            <a:r>
              <a:rPr lang="en-US" sz="2100"/>
              <a:t>AB, </a:t>
            </a:r>
            <a:r>
              <a:rPr lang="bg-BG" sz="2100"/>
              <a:t>както </a:t>
            </a:r>
            <a:r>
              <a:rPr lang="en-US" sz="2100"/>
              <a:t>B</a:t>
            </a:r>
            <a:r>
              <a:rPr lang="en-US" sz="2100" baseline="-25000"/>
              <a:t>1</a:t>
            </a:r>
            <a:r>
              <a:rPr lang="en-US" sz="2100"/>
              <a:t> </a:t>
            </a:r>
            <a:r>
              <a:rPr lang="bg-BG" sz="2100"/>
              <a:t>е между </a:t>
            </a:r>
            <a:r>
              <a:rPr lang="en-US" sz="2100"/>
              <a:t>A</a:t>
            </a:r>
            <a:r>
              <a:rPr lang="bg-BG" sz="2100"/>
              <a:t> и </a:t>
            </a:r>
            <a:r>
              <a:rPr lang="en-US" sz="2100"/>
              <a:t>B;</a:t>
            </a:r>
            <a:endParaRPr lang="bg-BG" sz="2100"/>
          </a:p>
          <a:p>
            <a:pPr>
              <a:lnSpc>
                <a:spcPct val="90000"/>
              </a:lnSpc>
            </a:pPr>
            <a:r>
              <a:rPr lang="bg-BG" sz="2100"/>
              <a:t>Означаваме: </a:t>
            </a:r>
            <a:r>
              <a:rPr lang="en-US" sz="2100"/>
              <a:t>C</a:t>
            </a:r>
            <a:r>
              <a:rPr lang="en-US" sz="2100" baseline="-25000"/>
              <a:t>1</a:t>
            </a:r>
            <a:r>
              <a:rPr lang="en-US" sz="2100"/>
              <a:t>=k</a:t>
            </a:r>
            <a:r>
              <a:rPr lang="el-GR" sz="2100">
                <a:sym typeface="Symbol" pitchFamily="18" charset="2"/>
              </a:rPr>
              <a:t></a:t>
            </a:r>
            <a:r>
              <a:rPr lang="en-US" sz="2100"/>
              <a:t>AC, </a:t>
            </a:r>
            <a:r>
              <a:rPr lang="bg-BG" sz="2100"/>
              <a:t>както </a:t>
            </a:r>
            <a:r>
              <a:rPr lang="en-US" sz="2100"/>
              <a:t>C</a:t>
            </a:r>
            <a:r>
              <a:rPr lang="en-US" sz="2100" baseline="-25000"/>
              <a:t>1</a:t>
            </a:r>
            <a:r>
              <a:rPr lang="en-US" sz="2100"/>
              <a:t> </a:t>
            </a:r>
            <a:r>
              <a:rPr lang="bg-BG" sz="2100"/>
              <a:t>е между </a:t>
            </a:r>
            <a:r>
              <a:rPr lang="en-US" sz="2100"/>
              <a:t>A</a:t>
            </a:r>
            <a:r>
              <a:rPr lang="bg-BG" sz="2100"/>
              <a:t> и </a:t>
            </a:r>
            <a:r>
              <a:rPr lang="en-US" sz="2100"/>
              <a:t>C;</a:t>
            </a:r>
          </a:p>
          <a:p>
            <a:pPr>
              <a:lnSpc>
                <a:spcPct val="90000"/>
              </a:lnSpc>
            </a:pPr>
            <a:r>
              <a:rPr lang="bg-BG" sz="2100"/>
              <a:t>Построяваме окръжност </a:t>
            </a:r>
            <a:r>
              <a:rPr lang="en-US" sz="2100"/>
              <a:t>k</a:t>
            </a:r>
            <a:r>
              <a:rPr lang="en-US" sz="2100" baseline="-25000"/>
              <a:t>1</a:t>
            </a:r>
            <a:r>
              <a:rPr lang="en-US" sz="2100"/>
              <a:t>(B</a:t>
            </a:r>
            <a:r>
              <a:rPr lang="en-US" sz="2100" baseline="-25000"/>
              <a:t>1</a:t>
            </a:r>
            <a:r>
              <a:rPr lang="en-US" sz="2100"/>
              <a:t>, r</a:t>
            </a:r>
            <a:r>
              <a:rPr lang="en-US" sz="2100" baseline="-25000"/>
              <a:t>1</a:t>
            </a:r>
            <a:r>
              <a:rPr lang="en-US" sz="2100"/>
              <a:t>), r&gt;B</a:t>
            </a:r>
            <a:r>
              <a:rPr lang="en-US" sz="2100" baseline="-25000"/>
              <a:t>1</a:t>
            </a:r>
            <a:r>
              <a:rPr lang="en-US" sz="2100"/>
              <a:t>C</a:t>
            </a:r>
            <a:r>
              <a:rPr lang="en-US" sz="2100" baseline="-25000"/>
              <a:t>1</a:t>
            </a:r>
            <a:r>
              <a:rPr lang="en-US" sz="2100"/>
              <a:t>/2;</a:t>
            </a:r>
          </a:p>
          <a:p>
            <a:pPr>
              <a:lnSpc>
                <a:spcPct val="90000"/>
              </a:lnSpc>
            </a:pPr>
            <a:r>
              <a:rPr lang="bg-BG" sz="2100"/>
              <a:t>Построяваме окръжност </a:t>
            </a:r>
            <a:r>
              <a:rPr lang="en-US" sz="2100"/>
              <a:t>k</a:t>
            </a:r>
            <a:r>
              <a:rPr lang="en-US" sz="2100" baseline="-25000"/>
              <a:t>1</a:t>
            </a:r>
            <a:r>
              <a:rPr lang="en-US" sz="2100"/>
              <a:t>(C</a:t>
            </a:r>
            <a:r>
              <a:rPr lang="en-US" sz="2100" baseline="-25000"/>
              <a:t>1</a:t>
            </a:r>
            <a:r>
              <a:rPr lang="en-US" sz="2100"/>
              <a:t>, r</a:t>
            </a:r>
            <a:r>
              <a:rPr lang="en-US" sz="2100" baseline="-25000"/>
              <a:t>1</a:t>
            </a:r>
            <a:r>
              <a:rPr lang="en-US" sz="2100"/>
              <a:t>);</a:t>
            </a:r>
          </a:p>
          <a:p>
            <a:pPr>
              <a:lnSpc>
                <a:spcPct val="90000"/>
              </a:lnSpc>
            </a:pPr>
            <a:r>
              <a:rPr lang="bg-BG" sz="2100"/>
              <a:t>Означаваме: </a:t>
            </a:r>
            <a:r>
              <a:rPr lang="en-US" sz="2100"/>
              <a:t>A</a:t>
            </a:r>
            <a:r>
              <a:rPr lang="en-US" sz="2100" baseline="-25000"/>
              <a:t>1</a:t>
            </a:r>
            <a:r>
              <a:rPr lang="en-US" sz="2100"/>
              <a:t>=k</a:t>
            </a:r>
            <a:r>
              <a:rPr lang="en-US" sz="2100" baseline="-25000"/>
              <a:t>1</a:t>
            </a:r>
            <a:r>
              <a:rPr lang="el-GR" sz="2100">
                <a:sym typeface="Symbol" pitchFamily="18" charset="2"/>
              </a:rPr>
              <a:t></a:t>
            </a:r>
            <a:r>
              <a:rPr lang="en-US" sz="2100">
                <a:sym typeface="Symbol" pitchFamily="18" charset="2"/>
              </a:rPr>
              <a:t>k</a:t>
            </a:r>
            <a:r>
              <a:rPr lang="en-US" sz="2100" baseline="-25000">
                <a:sym typeface="Symbol" pitchFamily="18" charset="2"/>
              </a:rPr>
              <a:t>2</a:t>
            </a:r>
            <a:r>
              <a:rPr lang="bg-BG" sz="2100">
                <a:sym typeface="Symbol" pitchFamily="18" charset="2"/>
              </a:rPr>
              <a:t> </a:t>
            </a:r>
            <a:r>
              <a:rPr lang="en-US" sz="2100">
                <a:sym typeface="Symbol" pitchFamily="18" charset="2"/>
              </a:rPr>
              <a:t>(A</a:t>
            </a:r>
            <a:r>
              <a:rPr lang="en-US" sz="2100" baseline="-25000">
                <a:sym typeface="Symbol" pitchFamily="18" charset="2"/>
              </a:rPr>
              <a:t>1</a:t>
            </a:r>
            <a:r>
              <a:rPr lang="en-US" sz="2100">
                <a:sym typeface="Symbol" pitchFamily="18" charset="2"/>
              </a:rPr>
              <a:t> </a:t>
            </a:r>
            <a:r>
              <a:rPr lang="bg-BG" sz="2100">
                <a:sym typeface="Symbol" pitchFamily="18" charset="2"/>
              </a:rPr>
              <a:t>е една от двете пресечени точки на окръжностите </a:t>
            </a:r>
            <a:r>
              <a:rPr lang="en-US" sz="2100">
                <a:sym typeface="Symbol" pitchFamily="18" charset="2"/>
              </a:rPr>
              <a:t>k</a:t>
            </a:r>
            <a:r>
              <a:rPr lang="en-US" sz="2100" baseline="-25000">
                <a:sym typeface="Symbol" pitchFamily="18" charset="2"/>
              </a:rPr>
              <a:t>1</a:t>
            </a:r>
            <a:r>
              <a:rPr lang="en-US" sz="2100">
                <a:sym typeface="Symbol" pitchFamily="18" charset="2"/>
              </a:rPr>
              <a:t> </a:t>
            </a:r>
            <a:r>
              <a:rPr lang="bg-BG" sz="2100">
                <a:sym typeface="Symbol" pitchFamily="18" charset="2"/>
              </a:rPr>
              <a:t>и</a:t>
            </a:r>
            <a:r>
              <a:rPr lang="en-US" sz="2100">
                <a:sym typeface="Symbol" pitchFamily="18" charset="2"/>
              </a:rPr>
              <a:t> k</a:t>
            </a:r>
            <a:r>
              <a:rPr lang="en-US" sz="2100" baseline="-25000">
                <a:sym typeface="Symbol" pitchFamily="18" charset="2"/>
              </a:rPr>
              <a:t>2</a:t>
            </a:r>
            <a:r>
              <a:rPr lang="en-US" sz="2100">
                <a:sym typeface="Symbol" pitchFamily="18" charset="2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bg-BG" sz="2100">
                <a:sym typeface="Symbol" pitchFamily="18" charset="2"/>
              </a:rPr>
              <a:t>Построяваме АА</a:t>
            </a:r>
            <a:r>
              <a:rPr lang="bg-BG" sz="2100" baseline="-25000">
                <a:sym typeface="Symbol" pitchFamily="18" charset="2"/>
              </a:rPr>
              <a:t>1</a:t>
            </a:r>
            <a:r>
              <a:rPr lang="bg-BG" sz="2100">
                <a:sym typeface="Symbol" pitchFamily="18" charset="2"/>
              </a:rPr>
              <a:t> (тя е симетрала на </a:t>
            </a:r>
            <a:r>
              <a:rPr lang="en-US" sz="2100">
                <a:sym typeface="Symbol" pitchFamily="18" charset="2"/>
              </a:rPr>
              <a:t>B</a:t>
            </a:r>
            <a:r>
              <a:rPr lang="en-US" sz="2100" baseline="-25000">
                <a:sym typeface="Symbol" pitchFamily="18" charset="2"/>
              </a:rPr>
              <a:t>1</a:t>
            </a:r>
            <a:r>
              <a:rPr lang="en-US" sz="2100">
                <a:sym typeface="Symbol" pitchFamily="18" charset="2"/>
              </a:rPr>
              <a:t>C</a:t>
            </a:r>
            <a:r>
              <a:rPr lang="en-US" sz="2100" baseline="-25000">
                <a:sym typeface="Symbol" pitchFamily="18" charset="2"/>
              </a:rPr>
              <a:t>1</a:t>
            </a:r>
            <a:r>
              <a:rPr lang="bg-BG" sz="2100">
                <a:sym typeface="Symbol" pitchFamily="18" charset="2"/>
              </a:rPr>
              <a:t> и е ъглополовяща на ъгъл </a:t>
            </a:r>
            <a:r>
              <a:rPr lang="en-US" sz="2100">
                <a:sym typeface="Symbol" pitchFamily="18" charset="2"/>
              </a:rPr>
              <a:t>BAC</a:t>
            </a:r>
            <a:r>
              <a:rPr lang="bg-BG" sz="210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</a:t>
            </a:r>
            <a:r>
              <a:rPr lang="bg-BG"/>
              <a:t>Определение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bg-BG" sz="3300"/>
              <a:t>	Система от команди(указания), с които се определя последователност от елементарни действия, изпълнението на които води до решаването на конкретна задача.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Подалгоритъм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313613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bg-BG" sz="3700"/>
              <a:t>	Алгоритъм, който се намира в друг алгоритъм.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Алгоритъм на Евклид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924800" cy="5105400"/>
          </a:xfrm>
        </p:spPr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bg-BG"/>
              <a:t>Определя най- големия общ делител (НОД) на две естествени числа: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/>
              <a:t>Въведете две естествени числа а и </a:t>
            </a:r>
            <a:r>
              <a:rPr lang="en-US"/>
              <a:t>b;</a:t>
            </a:r>
            <a:endParaRPr lang="bg-BG"/>
          </a:p>
          <a:p>
            <a:pPr marL="933450" lvl="1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/>
              <a:t>Ако </a:t>
            </a:r>
            <a:r>
              <a:rPr lang="en-US"/>
              <a:t>a≠b</a:t>
            </a:r>
            <a:r>
              <a:rPr lang="bg-BG"/>
              <a:t>, изпълнете стъпка 3, в противен случай- стъпка 5</a:t>
            </a:r>
            <a:r>
              <a:rPr lang="en-US"/>
              <a:t>;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/>
              <a:t>Ако </a:t>
            </a:r>
            <a:r>
              <a:rPr lang="en-US"/>
              <a:t>a≠b</a:t>
            </a:r>
            <a:r>
              <a:rPr lang="bg-BG"/>
              <a:t>,</a:t>
            </a:r>
            <a:r>
              <a:rPr lang="en-US"/>
              <a:t> </a:t>
            </a:r>
            <a:r>
              <a:rPr lang="bg-BG"/>
              <a:t>намалете стойността на а с </a:t>
            </a:r>
            <a:r>
              <a:rPr lang="en-US"/>
              <a:t>b (a:=a-b), </a:t>
            </a:r>
            <a:r>
              <a:rPr lang="bg-BG"/>
              <a:t>в противен случай намалете стойността на </a:t>
            </a:r>
            <a:r>
              <a:rPr lang="en-US"/>
              <a:t>b (b:=b-a);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/>
              <a:t>Изпълнете стъпка 2;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/>
              <a:t>Съобщете стойността на  а като резултат.</a:t>
            </a:r>
          </a:p>
          <a:p>
            <a:pPr marL="933450" lvl="1" indent="-4762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/>
              <a:t>Прекратете работа.</a:t>
            </a:r>
            <a:endParaRPr lang="en-US"/>
          </a:p>
          <a:p>
            <a:pPr marL="933450" lvl="1" indent="-476250">
              <a:lnSpc>
                <a:spcPct val="90000"/>
              </a:lnSpc>
            </a:pPr>
            <a:endParaRPr lang="en-US"/>
          </a:p>
          <a:p>
            <a:pPr marL="933450" lvl="1" indent="-476250">
              <a:lnSpc>
                <a:spcPct val="90000"/>
              </a:lnSpc>
            </a:pPr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Видове алгоритми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Линейни- всички елементарни действия се извършват точно по един път;</a:t>
            </a:r>
          </a:p>
          <a:p>
            <a:r>
              <a:rPr lang="bg-BG"/>
              <a:t>Разклонени- алгоритъма се разклонява при присъствието на логическо условие;</a:t>
            </a:r>
          </a:p>
          <a:p>
            <a:r>
              <a:rPr lang="bg-BG"/>
              <a:t>Циклични- повтарят се набор от елементарни действия.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110</TotalTime>
  <Words>219</Words>
  <Application>Microsoft Office PowerPoint</Application>
  <PresentationFormat>Презентация на цял екран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Verdana</vt:lpstr>
      <vt:lpstr>Wingdings</vt:lpstr>
      <vt:lpstr>Symbol</vt:lpstr>
      <vt:lpstr>Eclipse</vt:lpstr>
      <vt:lpstr>Алгоритми</vt:lpstr>
      <vt:lpstr>1. Пример за алгоритъм- начертаване на ъглополовяща</vt:lpstr>
      <vt:lpstr>2. Определение </vt:lpstr>
      <vt:lpstr>3. Подалгоритъм </vt:lpstr>
      <vt:lpstr>4. Алгоритъм на Евклид</vt:lpstr>
      <vt:lpstr>5. Видове алгоритми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2</cp:revision>
  <cp:lastPrinted>1601-01-01T00:00:00Z</cp:lastPrinted>
  <dcterms:created xsi:type="dcterms:W3CDTF">1601-01-01T00:00:00Z</dcterms:created>
  <dcterms:modified xsi:type="dcterms:W3CDTF">2012-09-28T12:18:19Z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