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02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B21916-5731-467A-8893-CA75F5CCF1A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6733A-ADEA-4339-9CA5-0A96857BFD5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13015-267E-40ED-B400-AC4F6A1C3BB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3220B-92FB-470F-AA88-D2DAD9B96B5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F8B90-9054-47FA-8FF6-B982236BB6C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49260-87C2-4196-A8F4-964C8BE3CAA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38A2F-933D-4726-B3C2-173D4E8F522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B90EB-46EF-4E1C-A537-744E3F3EA02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37901-26D4-4094-80DF-DD7665FE365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03EC3-BF0D-4118-BCBD-7A3FA6A0870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A9B97-4662-4206-AD80-721C3A9ECF5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E92952-A90F-41A9-9BCE-916302BA1373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Файлове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Процедура за четене: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READ(FileVar,Var)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</a:pPr>
            <a:r>
              <a:rPr lang="bg-BG" b="1"/>
              <a:t>Предназначение</a:t>
            </a:r>
            <a:r>
              <a:rPr lang="bg-BG"/>
              <a:t>: чете данни от файла, като </a:t>
            </a:r>
            <a:r>
              <a:rPr lang="en-US"/>
              <a:t>Var</a:t>
            </a:r>
            <a:r>
              <a:rPr lang="bg-BG"/>
              <a:t> означава една или повече компоненти от файла </a:t>
            </a:r>
            <a:r>
              <a:rPr lang="en-US"/>
              <a:t>FileVar</a:t>
            </a:r>
            <a:r>
              <a:rPr lang="bg-BG"/>
              <a:t>, отделени с запетая. Всяка компонента се чете от файла и след всеки оператор за четене указателят на файла се премества към следващия елемент;</a:t>
            </a:r>
          </a:p>
          <a:p>
            <a:pPr lvl="1">
              <a:lnSpc>
                <a:spcPct val="90000"/>
              </a:lnSpc>
            </a:pPr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read(t1,a1,a2)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Процедура за запис: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WRITE(FileVar,Var)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</a:pPr>
            <a:r>
              <a:rPr lang="bg-BG" b="1"/>
              <a:t>Предназначение</a:t>
            </a:r>
            <a:r>
              <a:rPr lang="bg-BG"/>
              <a:t>: записва данни във файл, като </a:t>
            </a:r>
            <a:r>
              <a:rPr lang="en-US"/>
              <a:t>Var</a:t>
            </a:r>
            <a:r>
              <a:rPr lang="bg-BG"/>
              <a:t> означава една или повече компоненти от файла </a:t>
            </a:r>
            <a:r>
              <a:rPr lang="en-US"/>
              <a:t>FileVar</a:t>
            </a:r>
            <a:r>
              <a:rPr lang="bg-BG"/>
              <a:t>, отделени с запетая. Всяка компонента се записва във файла и указателят на файла се премества към следващия елемент;</a:t>
            </a:r>
          </a:p>
          <a:p>
            <a:pPr lvl="1">
              <a:lnSpc>
                <a:spcPct val="90000"/>
              </a:lnSpc>
            </a:pPr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write(t1,b1,b2,b3)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Процедура за запълване или освобождаване на вътрешния буфер: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400"/>
              <a:t>	</a:t>
            </a:r>
            <a:r>
              <a:rPr lang="en-US" sz="2400">
                <a:solidFill>
                  <a:schemeClr val="hlink"/>
                </a:solidFill>
              </a:rPr>
              <a:t>FLUSH(FileVar)</a:t>
            </a:r>
            <a:r>
              <a:rPr lang="en-US" sz="2400"/>
              <a:t>;</a:t>
            </a:r>
          </a:p>
          <a:p>
            <a:pPr lvl="1">
              <a:lnSpc>
                <a:spcPct val="90000"/>
              </a:lnSpc>
            </a:pPr>
            <a:r>
              <a:rPr lang="bg-BG" sz="2000" b="1"/>
              <a:t>Предназначение</a:t>
            </a:r>
            <a:r>
              <a:rPr lang="bg-BG" sz="2000"/>
              <a:t>:</a:t>
            </a:r>
            <a:r>
              <a:rPr lang="en-US" sz="2000"/>
              <a:t> </a:t>
            </a:r>
            <a:r>
              <a:rPr lang="bg-BG" sz="2000"/>
              <a:t>при условие, че файлът е отворен с </a:t>
            </a:r>
            <a:r>
              <a:rPr lang="en-US" sz="2000" b="1"/>
              <a:t>rewrite</a:t>
            </a:r>
            <a:r>
              <a:rPr lang="bg-BG" sz="2000"/>
              <a:t>, то процедурата </a:t>
            </a:r>
            <a:r>
              <a:rPr lang="en-US" sz="2000" b="1"/>
              <a:t>flush</a:t>
            </a:r>
            <a:r>
              <a:rPr lang="en-US" sz="2000"/>
              <a:t> </a:t>
            </a:r>
            <a:r>
              <a:rPr lang="bg-BG" sz="2000"/>
              <a:t>предизвиква освобождаване на вършения буфер във външния файл</a:t>
            </a:r>
            <a:r>
              <a:rPr lang="en-US" sz="2000"/>
              <a:t>. </a:t>
            </a:r>
            <a:r>
              <a:rPr lang="en-US" sz="2000" b="1"/>
              <a:t>Flush </a:t>
            </a:r>
            <a:r>
              <a:rPr lang="bg-BG" sz="2000"/>
              <a:t>осигурява възможността следващата след нея операция върху файла да извърши действително четене от файла върху диска. Ако файла е отворен с </a:t>
            </a:r>
            <a:r>
              <a:rPr lang="en-US" sz="2000" b="1"/>
              <a:t>reset</a:t>
            </a:r>
            <a:r>
              <a:rPr lang="en-US" sz="2000"/>
              <a:t>, </a:t>
            </a:r>
            <a:r>
              <a:rPr lang="bg-BG" sz="2000"/>
              <a:t>то </a:t>
            </a:r>
            <a:r>
              <a:rPr lang="en-US" sz="2000" b="1"/>
              <a:t>flush </a:t>
            </a:r>
            <a:r>
              <a:rPr lang="bg-BG" sz="2000"/>
              <a:t>ще предизвика ново запълване на вътрешния буфер след процедурата за четене от файла. </a:t>
            </a:r>
            <a:r>
              <a:rPr lang="en-US" sz="2000" b="1"/>
              <a:t>Flush </a:t>
            </a:r>
            <a:r>
              <a:rPr lang="bg-BG" sz="2000"/>
              <a:t>не може да се прилага над затворен файл;</a:t>
            </a:r>
          </a:p>
          <a:p>
            <a:pPr lvl="1">
              <a:lnSpc>
                <a:spcPct val="90000"/>
              </a:lnSpc>
            </a:pPr>
            <a:r>
              <a:rPr lang="bg-BG" sz="2000"/>
              <a:t>Пример: </a:t>
            </a:r>
            <a:r>
              <a:rPr lang="en-US" sz="2000">
                <a:solidFill>
                  <a:schemeClr val="hlink"/>
                </a:solidFill>
              </a:rPr>
              <a:t>reset(t1)</a:t>
            </a:r>
            <a:r>
              <a:rPr lang="en-US" sz="2000"/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</a:t>
            </a:r>
            <a:r>
              <a:rPr lang="en-US" sz="2000">
                <a:solidFill>
                  <a:schemeClr val="hlink"/>
                </a:solidFill>
              </a:rPr>
              <a:t>read(t1,a,b,c)</a:t>
            </a:r>
            <a:r>
              <a:rPr lang="en-US" sz="2000"/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	</a:t>
            </a:r>
            <a:r>
              <a:rPr lang="en-US" sz="2000">
                <a:solidFill>
                  <a:schemeClr val="hlink"/>
                </a:solidFill>
              </a:rPr>
              <a:t>flush(t1)</a:t>
            </a:r>
            <a:r>
              <a:rPr lang="en-US" sz="2000"/>
              <a:t>;</a:t>
            </a:r>
            <a:endParaRPr lang="bg-BG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Процедура за затваряне: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CLOSE(FileVar)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затваря файла върху диска, свързан с </a:t>
            </a:r>
            <a:r>
              <a:rPr lang="en-US"/>
              <a:t>FileVar</a:t>
            </a:r>
            <a:r>
              <a:rPr lang="bg-BG"/>
              <a:t> и в директорията на диска, където файла е разположен, се отрязва новото му състояние;</a:t>
            </a:r>
          </a:p>
          <a:p>
            <a:pPr lvl="1"/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close(t1)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Процедура за изтриване: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ERASE(FileVar)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изтрива файла върху диска, свързан с </a:t>
            </a:r>
            <a:r>
              <a:rPr lang="en-US"/>
              <a:t>FileVar</a:t>
            </a:r>
            <a:r>
              <a:rPr lang="bg-BG"/>
              <a:t> и в директорията на диска, където файла е разположен</a:t>
            </a:r>
            <a:r>
              <a:rPr lang="en-US"/>
              <a:t>. </a:t>
            </a:r>
            <a:r>
              <a:rPr lang="bg-BG"/>
              <a:t>Ако файлът е отворен, необходимо е да се изпълни командата </a:t>
            </a:r>
            <a:r>
              <a:rPr lang="en-US" b="1"/>
              <a:t>close</a:t>
            </a:r>
            <a:r>
              <a:rPr lang="bg-BG"/>
              <a:t>;</a:t>
            </a:r>
          </a:p>
          <a:p>
            <a:pPr lvl="1"/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erase(t1)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Процедура за преименуване: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RENAME(FileVar,St)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преименува файла върху диска, свързан с </a:t>
            </a:r>
            <a:r>
              <a:rPr lang="en-US"/>
              <a:t>FileVar</a:t>
            </a:r>
            <a:r>
              <a:rPr lang="bg-BG"/>
              <a:t> като му дава ново име, взето от текстовата променлива </a:t>
            </a:r>
            <a:r>
              <a:rPr lang="en-US"/>
              <a:t>St</a:t>
            </a:r>
            <a:r>
              <a:rPr lang="bg-BG"/>
              <a:t>;</a:t>
            </a:r>
          </a:p>
          <a:p>
            <a:pPr lvl="1"/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rename(t1,’tel.dta’)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7. Стандартни функции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Функция за позициониране: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SEEK(FileVar,n)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</a:pPr>
            <a:r>
              <a:rPr lang="bg-BG" b="1"/>
              <a:t>Предназначение</a:t>
            </a:r>
            <a:r>
              <a:rPr lang="bg-BG"/>
              <a:t>: премества файловия указател на </a:t>
            </a:r>
            <a:r>
              <a:rPr lang="en-US"/>
              <a:t>n</a:t>
            </a:r>
            <a:r>
              <a:rPr lang="bg-BG"/>
              <a:t>-тата му компонента. Позицията на първата компонента е </a:t>
            </a:r>
            <a:r>
              <a:rPr lang="bg-BG" b="1"/>
              <a:t>0</a:t>
            </a:r>
            <a:r>
              <a:rPr lang="bg-BG"/>
              <a:t>. За да се разшири даден файл може да се избере стойност на номера на компонента извън границата на последната компонента;</a:t>
            </a:r>
          </a:p>
          <a:p>
            <a:pPr lvl="1">
              <a:lnSpc>
                <a:spcPct val="90000"/>
              </a:lnSpc>
            </a:pPr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seek(t1,</a:t>
            </a:r>
            <a:r>
              <a:rPr lang="bg-BG">
                <a:solidFill>
                  <a:schemeClr val="hlink"/>
                </a:solidFill>
              </a:rPr>
              <a:t>0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функции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Функция за достигнат край на файла: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/>
              <a:t>EOF</a:t>
            </a:r>
            <a:r>
              <a:rPr lang="en-US">
                <a:solidFill>
                  <a:schemeClr val="hlink"/>
                </a:solidFill>
              </a:rPr>
              <a:t>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дава стойност </a:t>
            </a:r>
            <a:r>
              <a:rPr lang="en-US" b="1"/>
              <a:t>true</a:t>
            </a:r>
            <a:r>
              <a:rPr lang="bg-BG"/>
              <a:t>, ако указателя на файла е достигнал последния му елемент и</a:t>
            </a:r>
            <a:r>
              <a:rPr lang="en-US"/>
              <a:t> </a:t>
            </a:r>
            <a:r>
              <a:rPr lang="en-US" b="1"/>
              <a:t>false</a:t>
            </a:r>
            <a:r>
              <a:rPr lang="bg-BG"/>
              <a:t> в противен случай</a:t>
            </a:r>
            <a:r>
              <a:rPr lang="en-US"/>
              <a:t>.</a:t>
            </a:r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функции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Функция за достигнат край на</a:t>
            </a:r>
            <a:r>
              <a:rPr lang="en-US"/>
              <a:t> </a:t>
            </a:r>
            <a:r>
              <a:rPr lang="bg-BG"/>
              <a:t>ред във файла: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EOLN(FileVar)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дава стойност </a:t>
            </a:r>
            <a:r>
              <a:rPr lang="en-US" b="1"/>
              <a:t>true</a:t>
            </a:r>
            <a:r>
              <a:rPr lang="bg-BG"/>
              <a:t>, ако указателя на файла е достигнал край на ред (или на файл) и</a:t>
            </a:r>
            <a:r>
              <a:rPr lang="en-US"/>
              <a:t> </a:t>
            </a:r>
            <a:r>
              <a:rPr lang="en-US" b="1"/>
              <a:t>false</a:t>
            </a:r>
            <a:r>
              <a:rPr lang="bg-BG"/>
              <a:t> в противен случай.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функции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Функция за текущата стойност на указателя на файла: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EOLN(FileVar)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дава текущата стойност на файл</a:t>
            </a:r>
            <a:r>
              <a:rPr lang="en-US"/>
              <a:t>o</a:t>
            </a:r>
            <a:r>
              <a:rPr lang="bg-BG"/>
              <a:t>вия указател.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Същност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Наредена последователност от елементи, разположено върху външно запомнящо устройство (ВЗУ)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функции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Функция за броя компоненти на файла: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FILESIZE(FileVar)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дава като резултат броя компонентите на файла.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8. Текстови функции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Текстовия файл има за основни компоненти знакове, които са структурирани в дялове, всеки от които завършва с маркер за край на файл.</a:t>
            </a:r>
          </a:p>
          <a:p>
            <a:pPr>
              <a:lnSpc>
                <a:spcPct val="80000"/>
              </a:lnSpc>
            </a:pPr>
            <a:r>
              <a:rPr lang="bg-BG" sz="2800"/>
              <a:t>Текстовите файлове могат да бъдат обработени само последователно, т.е. те са от втория тип (с последователен достъп).</a:t>
            </a:r>
          </a:p>
          <a:p>
            <a:pPr>
              <a:lnSpc>
                <a:spcPct val="80000"/>
              </a:lnSpc>
            </a:pPr>
            <a:r>
              <a:rPr lang="bg-BG" sz="2800"/>
              <a:t>Декларират се като променливи от тип </a:t>
            </a:r>
            <a:r>
              <a:rPr lang="en-US" sz="2800" b="1"/>
              <a:t>text.</a:t>
            </a:r>
          </a:p>
          <a:p>
            <a:pPr>
              <a:lnSpc>
                <a:spcPct val="80000"/>
              </a:lnSpc>
            </a:pPr>
            <a:r>
              <a:rPr lang="bg-BG" sz="2800"/>
              <a:t>Примери</a:t>
            </a:r>
            <a:r>
              <a:rPr lang="en-US" sz="280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800">
                <a:solidFill>
                  <a:schemeClr val="hlink"/>
                </a:solidFill>
              </a:rPr>
              <a:t>Var tf:text; </a:t>
            </a:r>
            <a:r>
              <a:rPr lang="en-US" sz="2800"/>
              <a:t> </a:t>
            </a:r>
            <a:endParaRPr lang="bg-BG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</a:t>
            </a:r>
            <a:r>
              <a:rPr lang="bg-BG"/>
              <a:t>Прилика с другия вид файлове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Процедурите за файлове важат и тук;</a:t>
            </a:r>
          </a:p>
          <a:p>
            <a:r>
              <a:rPr lang="bg-BG"/>
              <a:t>Новото е възможността за добавяне на записи след края на съществуващ файл. За тази цел се използва процедурата </a:t>
            </a:r>
            <a:r>
              <a:rPr lang="en-US" b="1"/>
              <a:t>APPEND</a:t>
            </a:r>
            <a:r>
              <a:rPr lang="bg-BG" b="1"/>
              <a:t> </a:t>
            </a:r>
            <a:r>
              <a:rPr lang="bg-BG"/>
              <a:t>(например </a:t>
            </a:r>
            <a:r>
              <a:rPr lang="en-US"/>
              <a:t>append(t1)</a:t>
            </a:r>
            <a:r>
              <a:rPr lang="bg-BG"/>
              <a:t>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10. Въвеждане на информация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r>
              <a:rPr lang="bg-BG"/>
              <a:t>Оператори </a:t>
            </a:r>
            <a:r>
              <a:rPr lang="en-US">
                <a:solidFill>
                  <a:schemeClr val="hlink"/>
                </a:solidFill>
              </a:rPr>
              <a:t>READ</a:t>
            </a:r>
            <a:r>
              <a:rPr lang="en-US"/>
              <a:t> </a:t>
            </a:r>
            <a:r>
              <a:rPr lang="bg-BG"/>
              <a:t>или </a:t>
            </a:r>
            <a:r>
              <a:rPr lang="en-US">
                <a:solidFill>
                  <a:schemeClr val="hlink"/>
                </a:solidFill>
              </a:rPr>
              <a:t>READLN</a:t>
            </a:r>
            <a:r>
              <a:rPr lang="bg-BG"/>
              <a:t>;</a:t>
            </a:r>
          </a:p>
          <a:p>
            <a:r>
              <a:rPr lang="bg-BG"/>
              <a:t>Пример: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Var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	tf:text;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	x1,x2,:integer;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	s:string;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…………..	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readln(tf,x1,x2,s);</a:t>
            </a:r>
            <a:endParaRPr lang="bg-B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</a:t>
            </a:r>
            <a:r>
              <a:rPr lang="en-US"/>
              <a:t>1</a:t>
            </a:r>
            <a:r>
              <a:rPr lang="bg-BG"/>
              <a:t>. Извеждане на информация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r>
              <a:rPr lang="bg-BG"/>
              <a:t>Оператори </a:t>
            </a:r>
            <a:r>
              <a:rPr lang="en-US">
                <a:solidFill>
                  <a:schemeClr val="hlink"/>
                </a:solidFill>
              </a:rPr>
              <a:t>WRITE</a:t>
            </a:r>
            <a:r>
              <a:rPr lang="en-US"/>
              <a:t> </a:t>
            </a:r>
            <a:r>
              <a:rPr lang="bg-BG"/>
              <a:t>или </a:t>
            </a:r>
            <a:r>
              <a:rPr lang="en-US">
                <a:solidFill>
                  <a:schemeClr val="hlink"/>
                </a:solidFill>
              </a:rPr>
              <a:t>WRITELN</a:t>
            </a:r>
            <a:r>
              <a:rPr lang="bg-BG"/>
              <a:t>;</a:t>
            </a:r>
          </a:p>
          <a:p>
            <a:r>
              <a:rPr lang="bg-BG"/>
              <a:t>Пример: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Var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	tf:text;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	x1,x2,:integer;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	s:string;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…………..	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writeln(tf,x1,x2,s);</a:t>
            </a:r>
            <a:endParaRPr lang="bg-BG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Видове в зависимост от елементите на файла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 пряк достъп (компонентите са с еднаква дължина);</a:t>
            </a:r>
          </a:p>
          <a:p>
            <a:r>
              <a:rPr lang="bg-BG"/>
              <a:t>С последователен достъп (при различна дължина на компонентите).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Дефиниране на тип файл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459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Type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	</a:t>
            </a:r>
            <a:r>
              <a:rPr lang="bg-BG">
                <a:solidFill>
                  <a:srgbClr val="FF0000"/>
                </a:solidFill>
              </a:rPr>
              <a:t>&lt;име на файл&gt;=</a:t>
            </a:r>
            <a:r>
              <a:rPr lang="en-US" b="1">
                <a:solidFill>
                  <a:schemeClr val="tx2"/>
                </a:solidFill>
              </a:rPr>
              <a:t>FILE of </a:t>
            </a:r>
            <a:r>
              <a:rPr lang="en-US">
                <a:solidFill>
                  <a:srgbClr val="FF0000"/>
                </a:solidFill>
              </a:rPr>
              <a:t>&lt;</a:t>
            </a:r>
            <a:r>
              <a:rPr lang="bg-BG">
                <a:solidFill>
                  <a:srgbClr val="FF0000"/>
                </a:solidFill>
              </a:rPr>
              <a:t>базов тип</a:t>
            </a:r>
            <a:r>
              <a:rPr lang="en-US">
                <a:solidFill>
                  <a:srgbClr val="FF0000"/>
                </a:solidFill>
              </a:rPr>
              <a:t>&gt;</a:t>
            </a:r>
            <a:r>
              <a:rPr lang="bg-BG">
                <a:solidFill>
                  <a:srgbClr val="FF0000"/>
                </a:solidFill>
              </a:rPr>
              <a:t>;</a:t>
            </a:r>
            <a:endParaRPr 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{</a:t>
            </a:r>
            <a:r>
              <a:rPr lang="bg-BG"/>
              <a:t>базовият тип е произволен, с изключение на тип </a:t>
            </a:r>
            <a:r>
              <a:rPr lang="bg-BG" b="1"/>
              <a:t>файл</a:t>
            </a:r>
            <a:r>
              <a:rPr lang="en-US"/>
              <a:t>}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VAR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	&lt;</a:t>
            </a:r>
            <a:r>
              <a:rPr lang="bg-BG">
                <a:solidFill>
                  <a:srgbClr val="FF0000"/>
                </a:solidFill>
              </a:rPr>
              <a:t>списък променливи</a:t>
            </a:r>
            <a:r>
              <a:rPr lang="en-US">
                <a:solidFill>
                  <a:srgbClr val="FF0000"/>
                </a:solidFill>
              </a:rPr>
              <a:t>&gt;</a:t>
            </a:r>
            <a:r>
              <a:rPr lang="bg-BG">
                <a:solidFill>
                  <a:srgbClr val="FF0000"/>
                </a:solidFill>
              </a:rPr>
              <a:t>:</a:t>
            </a:r>
            <a:r>
              <a:rPr lang="en-US">
                <a:solidFill>
                  <a:srgbClr val="FF0000"/>
                </a:solidFill>
              </a:rPr>
              <a:t>&lt;</a:t>
            </a:r>
            <a:r>
              <a:rPr lang="bg-BG">
                <a:solidFill>
                  <a:srgbClr val="FF0000"/>
                </a:solidFill>
              </a:rPr>
              <a:t>име на тип</a:t>
            </a:r>
            <a:r>
              <a:rPr lang="en-US">
                <a:solidFill>
                  <a:srgbClr val="FF0000"/>
                </a:solidFill>
              </a:rPr>
              <a:t>&gt;</a:t>
            </a:r>
            <a:r>
              <a:rPr lang="bg-BG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olidFill>
                  <a:srgbClr val="FF0000"/>
                </a:solidFill>
              </a:rPr>
              <a:t>	</a:t>
            </a:r>
            <a:r>
              <a:rPr lang="en-US">
                <a:solidFill>
                  <a:srgbClr val="FF0000"/>
                </a:solidFill>
              </a:rPr>
              <a:t>&lt;</a:t>
            </a:r>
            <a:r>
              <a:rPr lang="bg-BG">
                <a:solidFill>
                  <a:srgbClr val="FF0000"/>
                </a:solidFill>
              </a:rPr>
              <a:t>списък променливи</a:t>
            </a:r>
            <a:r>
              <a:rPr lang="en-US">
                <a:solidFill>
                  <a:srgbClr val="FF0000"/>
                </a:solidFill>
              </a:rPr>
              <a:t>&gt;</a:t>
            </a:r>
            <a:r>
              <a:rPr lang="bg-BG">
                <a:solidFill>
                  <a:srgbClr val="FF0000"/>
                </a:solidFill>
              </a:rPr>
              <a:t>: </a:t>
            </a:r>
            <a:r>
              <a:rPr lang="en-US" b="1">
                <a:solidFill>
                  <a:schemeClr val="tx2"/>
                </a:solidFill>
              </a:rPr>
              <a:t>FILE of </a:t>
            </a:r>
            <a:r>
              <a:rPr lang="en-US">
                <a:solidFill>
                  <a:srgbClr val="FF0000"/>
                </a:solidFill>
              </a:rPr>
              <a:t>&lt;</a:t>
            </a:r>
            <a:r>
              <a:rPr lang="bg-BG">
                <a:solidFill>
                  <a:srgbClr val="FF0000"/>
                </a:solidFill>
              </a:rPr>
              <a:t>базов тип</a:t>
            </a:r>
            <a:r>
              <a:rPr lang="en-US">
                <a:solidFill>
                  <a:srgbClr val="FF0000"/>
                </a:solidFill>
              </a:rPr>
              <a:t>&gt;</a:t>
            </a:r>
            <a:r>
              <a:rPr lang="bg-BG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</a:t>
            </a:r>
            <a:r>
              <a:rPr lang="en-US"/>
              <a:t>. </a:t>
            </a:r>
            <a:r>
              <a:rPr lang="bg-BG"/>
              <a:t>Примери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545388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Type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	</a:t>
            </a:r>
            <a:r>
              <a:rPr lang="bg-BG" sz="2800">
                <a:solidFill>
                  <a:srgbClr val="FF0000"/>
                </a:solidFill>
              </a:rPr>
              <a:t>	</a:t>
            </a:r>
            <a:r>
              <a:rPr lang="en-US" sz="2800">
                <a:solidFill>
                  <a:srgbClr val="FF0000"/>
                </a:solidFill>
              </a:rPr>
              <a:t>tel=</a:t>
            </a:r>
            <a:r>
              <a:rPr lang="en-US" sz="2800">
                <a:solidFill>
                  <a:schemeClr val="hlink"/>
                </a:solidFill>
              </a:rPr>
              <a:t>RECORD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		kod:longint;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		telnumber:longint;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		</a:t>
            </a:r>
            <a:r>
              <a:rPr lang="en-US" sz="2800">
                <a:solidFill>
                  <a:schemeClr val="hlink"/>
                </a:solidFill>
              </a:rPr>
              <a:t>END;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</a:rPr>
              <a:t>		Ftel= </a:t>
            </a:r>
            <a:r>
              <a:rPr lang="en-US" sz="2800" b="1">
                <a:solidFill>
                  <a:schemeClr val="folHlink"/>
                </a:solidFill>
              </a:rPr>
              <a:t>FILE OF</a:t>
            </a:r>
            <a:r>
              <a:rPr lang="en-US" sz="2800">
                <a:solidFill>
                  <a:schemeClr val="hlink"/>
                </a:solidFill>
              </a:rPr>
              <a:t> tel;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VAR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	t1:Ftel;</a:t>
            </a:r>
            <a:endParaRPr lang="bg-BG"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Прилика и разлика с масива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Прилика- всеки елемент е индексиран с начална стойност 0;</a:t>
            </a:r>
          </a:p>
          <a:p>
            <a:r>
              <a:rPr lang="bg-BG"/>
              <a:t>Разликата е в наличието на файлов маркер (указател). В определен момент той съдържа номера на текущия елемент. Стойността на указателя може да се обработва със стандартни подпорограми.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</a:t>
            </a:r>
            <a:r>
              <a:rPr lang="bg-BG"/>
              <a:t>Стандартни процедури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 sz="2800"/>
              <a:t>Процедура за назначаване:</a:t>
            </a:r>
          </a:p>
          <a:p>
            <a:pPr>
              <a:buFont typeface="Wingdings" pitchFamily="2" charset="2"/>
              <a:buNone/>
            </a:pPr>
            <a:r>
              <a:rPr lang="bg-BG" sz="2800"/>
              <a:t>	</a:t>
            </a:r>
            <a:r>
              <a:rPr lang="en-US" sz="2800">
                <a:solidFill>
                  <a:schemeClr val="hlink"/>
                </a:solidFill>
              </a:rPr>
              <a:t>ASSIGN(FileVar,St)</a:t>
            </a:r>
            <a:r>
              <a:rPr lang="en-US" sz="2800"/>
              <a:t>;</a:t>
            </a:r>
          </a:p>
          <a:p>
            <a:pPr lvl="1"/>
            <a:r>
              <a:rPr lang="bg-BG" sz="2400" b="1"/>
              <a:t>Предназначение</a:t>
            </a:r>
            <a:r>
              <a:rPr lang="bg-BG" sz="2400"/>
              <a:t>: свързва вътрешния с външния файл;</a:t>
            </a:r>
          </a:p>
          <a:p>
            <a:pPr lvl="1"/>
            <a:r>
              <a:rPr lang="bg-BG" sz="2400" b="1"/>
              <a:t>Действие</a:t>
            </a:r>
            <a:r>
              <a:rPr lang="bg-BG" sz="2400"/>
              <a:t>: </a:t>
            </a:r>
            <a:r>
              <a:rPr lang="en-US" sz="2400"/>
              <a:t>St </a:t>
            </a:r>
            <a:r>
              <a:rPr lang="bg-BG" sz="2400"/>
              <a:t>е текстов израз даващ явното име на файла. Това име на файла се присвоява на променливите за файл </a:t>
            </a:r>
            <a:r>
              <a:rPr lang="en-US" sz="2400"/>
              <a:t>FileVar </a:t>
            </a:r>
            <a:r>
              <a:rPr lang="bg-BG" sz="2400"/>
              <a:t>и този файл се намира на диска под име </a:t>
            </a:r>
            <a:r>
              <a:rPr lang="en-US" sz="2400"/>
              <a:t>St. </a:t>
            </a:r>
            <a:r>
              <a:rPr lang="bg-BG" sz="2400"/>
              <a:t>Не се допуска използването на </a:t>
            </a:r>
            <a:r>
              <a:rPr lang="en-US" sz="2400"/>
              <a:t>Assign</a:t>
            </a:r>
            <a:r>
              <a:rPr lang="bg-BG" sz="2400"/>
              <a:t> върху вече отворен файл.</a:t>
            </a:r>
          </a:p>
          <a:p>
            <a:pPr lvl="1"/>
            <a:r>
              <a:rPr lang="bg-BG" sz="2400"/>
              <a:t>Пример: </a:t>
            </a:r>
            <a:r>
              <a:rPr lang="en-US" sz="2400">
                <a:solidFill>
                  <a:schemeClr val="hlink"/>
                </a:solidFill>
              </a:rPr>
              <a:t>assign(t1,’tel.dat’)</a:t>
            </a:r>
            <a:r>
              <a:rPr lang="en-US" sz="2400"/>
              <a:t>;</a:t>
            </a:r>
            <a:endParaRPr lang="bg-BG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Процедура за създаване: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REWRITE(FileVar)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създава нов файл и го отваря за запис, като файловия указател сочи към началния запис. Ако файлът вече съществува, то той се счита за празен и се изтрива досегашното у съдържание;</a:t>
            </a:r>
          </a:p>
          <a:p>
            <a:pPr lvl="1"/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rewrite(t1)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bg-BG"/>
              <a:t>Стандартни процедури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87887"/>
          </a:xfrm>
        </p:spPr>
        <p:txBody>
          <a:bodyPr/>
          <a:lstStyle/>
          <a:p>
            <a:r>
              <a:rPr lang="bg-BG"/>
              <a:t>Процедура за отваряне: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hlink"/>
                </a:solidFill>
              </a:rPr>
              <a:t>RESET(FileVar)</a:t>
            </a:r>
            <a:r>
              <a:rPr lang="en-US"/>
              <a:t>;</a:t>
            </a:r>
          </a:p>
          <a:p>
            <a:pPr lvl="1"/>
            <a:r>
              <a:rPr lang="bg-BG" b="1"/>
              <a:t>Предназначение</a:t>
            </a:r>
            <a:r>
              <a:rPr lang="bg-BG"/>
              <a:t>: файлът върху диска под името присвоено на променливата </a:t>
            </a:r>
            <a:r>
              <a:rPr lang="en-US"/>
              <a:t>FileVar </a:t>
            </a:r>
            <a:r>
              <a:rPr lang="bg-BG"/>
              <a:t>се подготвя за обработка и указателя се поставя в началото на файла;</a:t>
            </a:r>
          </a:p>
          <a:p>
            <a:pPr lvl="1"/>
            <a:r>
              <a:rPr lang="bg-BG"/>
              <a:t>Пример: </a:t>
            </a:r>
            <a:r>
              <a:rPr lang="en-US">
                <a:solidFill>
                  <a:schemeClr val="hlink"/>
                </a:solidFill>
              </a:rPr>
              <a:t>reset(t1)</a:t>
            </a:r>
            <a:r>
              <a:rPr lang="en-US"/>
              <a:t>;</a:t>
            </a:r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171</TotalTime>
  <Words>297</Words>
  <Application>Microsoft Office PowerPoint</Application>
  <PresentationFormat>Презентация на цял екран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Blends</vt:lpstr>
      <vt:lpstr>Файлове</vt:lpstr>
      <vt:lpstr>1. Същност </vt:lpstr>
      <vt:lpstr>2. Видове в зависимост от елементите на файла</vt:lpstr>
      <vt:lpstr>3. Дефиниране на тип файл</vt:lpstr>
      <vt:lpstr>4. Примери </vt:lpstr>
      <vt:lpstr>5. Прилика и разлика с масива</vt:lpstr>
      <vt:lpstr>6. Стандартни процедури</vt:lpstr>
      <vt:lpstr> Стандартни процедури</vt:lpstr>
      <vt:lpstr> Стандартни процедури</vt:lpstr>
      <vt:lpstr> Стандартни процедури</vt:lpstr>
      <vt:lpstr> Стандартни процедури</vt:lpstr>
      <vt:lpstr> Стандартни процедури</vt:lpstr>
      <vt:lpstr> Стандартни процедури</vt:lpstr>
      <vt:lpstr> Стандартни процедури</vt:lpstr>
      <vt:lpstr> Стандартни процедури</vt:lpstr>
      <vt:lpstr> 7. Стандартни функции</vt:lpstr>
      <vt:lpstr> Стандартни функции</vt:lpstr>
      <vt:lpstr> Стандартни функции</vt:lpstr>
      <vt:lpstr> Стандартни функции</vt:lpstr>
      <vt:lpstr> Стандартни функции</vt:lpstr>
      <vt:lpstr>8. Текстови функции</vt:lpstr>
      <vt:lpstr>9. Прилика с другия вид файлове</vt:lpstr>
      <vt:lpstr>10. Въвеждане на информация</vt:lpstr>
      <vt:lpstr>11. Извеждане на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4</cp:revision>
  <cp:lastPrinted>1601-01-01T00:00:00Z</cp:lastPrinted>
  <dcterms:created xsi:type="dcterms:W3CDTF">1601-01-01T00:00:00Z</dcterms:created>
  <dcterms:modified xsi:type="dcterms:W3CDTF">2012-09-28T12:23:16Z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