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BF808C-2DE2-4371-A677-16B39B1D57D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5373A-FDD6-4546-8F25-B8AF674075D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FCD01-B1F2-4433-8FA1-016066B5F4E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8E5FE-1337-4B70-B79D-F3CBB1FC436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8B1D8-D681-4F5B-B043-CDCCEFD8860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CDD41-6F50-45BD-B536-7B7A9EFCB5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0B07-6015-40B0-BD2C-5C24222ECB2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2DBB-52C1-4DAF-AC63-7843D58DC43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D2E8F-5A7C-411C-8D7F-EACBA4F279F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13336-9A4A-4D51-9D4A-63CF0DD871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7B155-8DEB-4C08-BC2D-318A30683D0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40BADD-83B0-4208-91E5-F5285F26E529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239000" cy="1444625"/>
          </a:xfrm>
        </p:spPr>
        <p:txBody>
          <a:bodyPr/>
          <a:lstStyle/>
          <a:p>
            <a:r>
              <a:rPr lang="bg-BG" sz="6000"/>
              <a:t>Записи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9. </a:t>
            </a:r>
            <a:r>
              <a:rPr lang="bg-BG" sz="3200"/>
              <a:t>Роля на </a:t>
            </a:r>
            <a:r>
              <a:rPr lang="en-US" sz="3200" b="1"/>
              <a:t>WITH</a:t>
            </a:r>
            <a:r>
              <a:rPr lang="en-US" sz="3200"/>
              <a:t> </a:t>
            </a:r>
            <a:r>
              <a:rPr lang="bg-BG" sz="3200"/>
              <a:t>при влагане на записи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313612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100"/>
              <a:t>Примери: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/>
              <a:t>	</a:t>
            </a:r>
            <a:r>
              <a:rPr lang="en-US" sz="2100" b="1">
                <a:solidFill>
                  <a:schemeClr val="tx2"/>
                </a:solidFill>
              </a:rPr>
              <a:t>WITH</a:t>
            </a:r>
            <a:r>
              <a:rPr lang="en-US" sz="2100">
                <a:solidFill>
                  <a:srgbClr val="FF0000"/>
                </a:solidFill>
              </a:rPr>
              <a:t> st </a:t>
            </a:r>
            <a:r>
              <a:rPr lang="en-US" sz="2100" b="1">
                <a:solidFill>
                  <a:schemeClr val="tx2"/>
                </a:solidFill>
              </a:rPr>
              <a:t>DO</a:t>
            </a:r>
            <a:endParaRPr lang="bg-BG" sz="21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 b="1">
                <a:solidFill>
                  <a:schemeClr val="tx2"/>
                </a:solidFill>
              </a:rPr>
              <a:t>		</a:t>
            </a:r>
            <a:r>
              <a:rPr lang="en-US" sz="2100" b="1">
                <a:solidFill>
                  <a:schemeClr val="tx2"/>
                </a:solidFill>
              </a:rPr>
              <a:t>WITH</a:t>
            </a:r>
            <a:r>
              <a:rPr lang="en-US" sz="2100">
                <a:solidFill>
                  <a:srgbClr val="FF0000"/>
                </a:solidFill>
              </a:rPr>
              <a:t> ime </a:t>
            </a:r>
            <a:r>
              <a:rPr lang="en-US" sz="2100" b="1">
                <a:solidFill>
                  <a:schemeClr val="tx2"/>
                </a:solidFill>
              </a:rPr>
              <a:t>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begin</a:t>
            </a:r>
            <a:endParaRPr lang="bg-BG" sz="21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>
                <a:solidFill>
                  <a:srgbClr val="FF0000"/>
                </a:solidFill>
              </a:rPr>
              <a:t>	</a:t>
            </a:r>
            <a:r>
              <a:rPr lang="en-US" sz="2100">
                <a:solidFill>
                  <a:srgbClr val="FF0000"/>
                </a:solidFill>
              </a:rPr>
              <a:t>		first:=‘</a:t>
            </a:r>
            <a:r>
              <a:rPr lang="bg-BG" sz="2100">
                <a:solidFill>
                  <a:srgbClr val="FF0000"/>
                </a:solidFill>
              </a:rPr>
              <a:t>Иван</a:t>
            </a:r>
            <a:r>
              <a:rPr lang="en-US" sz="2100">
                <a:solidFill>
                  <a:srgbClr val="FF0000"/>
                </a:solidFill>
              </a:rPr>
              <a:t>’;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	middle:</a:t>
            </a:r>
            <a:r>
              <a:rPr lang="bg-BG" sz="2100">
                <a:solidFill>
                  <a:srgbClr val="FF0000"/>
                </a:solidFill>
              </a:rPr>
              <a:t>=‘Иванов’</a:t>
            </a:r>
            <a:r>
              <a:rPr lang="en-US" sz="21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	last:</a:t>
            </a:r>
            <a:r>
              <a:rPr lang="bg-BG" sz="2100">
                <a:solidFill>
                  <a:srgbClr val="FF0000"/>
                </a:solidFill>
              </a:rPr>
              <a:t>=‘Петков’</a:t>
            </a:r>
            <a:r>
              <a:rPr lang="en-US" sz="2100">
                <a:solidFill>
                  <a:srgbClr val="FF0000"/>
                </a:solidFill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end;</a:t>
            </a:r>
            <a:endParaRPr lang="bg-BG" sz="21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/>
              <a:t>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/>
              <a:t>	</a:t>
            </a:r>
            <a:r>
              <a:rPr lang="en-US" sz="2100" b="1">
                <a:solidFill>
                  <a:schemeClr val="tx2"/>
                </a:solidFill>
              </a:rPr>
              <a:t>WITH</a:t>
            </a:r>
            <a:r>
              <a:rPr lang="en-US" sz="2100">
                <a:solidFill>
                  <a:srgbClr val="FF0000"/>
                </a:solidFill>
              </a:rPr>
              <a:t> st</a:t>
            </a:r>
            <a:r>
              <a:rPr lang="bg-BG" sz="2100">
                <a:solidFill>
                  <a:srgbClr val="FF0000"/>
                </a:solidFill>
              </a:rPr>
              <a:t>, </a:t>
            </a:r>
            <a:r>
              <a:rPr lang="en-US" sz="2100">
                <a:solidFill>
                  <a:srgbClr val="FF0000"/>
                </a:solidFill>
              </a:rPr>
              <a:t>ime </a:t>
            </a:r>
            <a:r>
              <a:rPr lang="en-US" sz="2100" b="1">
                <a:solidFill>
                  <a:schemeClr val="tx2"/>
                </a:solidFill>
              </a:rPr>
              <a:t>DO</a:t>
            </a:r>
            <a:endParaRPr lang="bg-BG" sz="21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 b="1">
                <a:solidFill>
                  <a:schemeClr val="tx2"/>
                </a:solidFill>
              </a:rPr>
              <a:t>		</a:t>
            </a:r>
            <a:r>
              <a:rPr lang="en-US" sz="2100">
                <a:solidFill>
                  <a:srgbClr val="FF0000"/>
                </a:solidFill>
              </a:rPr>
              <a:t>begin</a:t>
            </a:r>
            <a:endParaRPr lang="bg-BG" sz="21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100">
                <a:solidFill>
                  <a:srgbClr val="FF0000"/>
                </a:solidFill>
              </a:rPr>
              <a:t>	</a:t>
            </a:r>
            <a:r>
              <a:rPr lang="en-US" sz="2100">
                <a:solidFill>
                  <a:srgbClr val="FF0000"/>
                </a:solidFill>
              </a:rPr>
              <a:t>		first:=‘</a:t>
            </a:r>
            <a:r>
              <a:rPr lang="bg-BG" sz="2100">
                <a:solidFill>
                  <a:srgbClr val="FF0000"/>
                </a:solidFill>
              </a:rPr>
              <a:t>Иван</a:t>
            </a:r>
            <a:r>
              <a:rPr lang="en-US" sz="2100">
                <a:solidFill>
                  <a:srgbClr val="FF0000"/>
                </a:solidFill>
              </a:rPr>
              <a:t>’;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	middle:</a:t>
            </a:r>
            <a:r>
              <a:rPr lang="bg-BG" sz="2100">
                <a:solidFill>
                  <a:srgbClr val="FF0000"/>
                </a:solidFill>
              </a:rPr>
              <a:t>=‘Иванов’</a:t>
            </a:r>
            <a:r>
              <a:rPr lang="en-US" sz="21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	last:</a:t>
            </a:r>
            <a:r>
              <a:rPr lang="bg-BG" sz="2100">
                <a:solidFill>
                  <a:srgbClr val="FF0000"/>
                </a:solidFill>
              </a:rPr>
              <a:t>=‘Петков’</a:t>
            </a:r>
            <a:r>
              <a:rPr lang="en-US" sz="2100">
                <a:solidFill>
                  <a:srgbClr val="FF0000"/>
                </a:solidFill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end;</a:t>
            </a:r>
            <a:endParaRPr lang="bg-BG"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Същност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Наредена последователност от фиксиран брой елементи, принадлежащи на произволен тип. </a:t>
            </a:r>
          </a:p>
          <a:p>
            <a:r>
              <a:rPr lang="bg-BG"/>
              <a:t>Елементите на записа се наричат полета.</a:t>
            </a:r>
          </a:p>
          <a:p>
            <a:r>
              <a:rPr lang="bg-BG"/>
              <a:t>Типът им може да бъде както скаларен така и структурен.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Дефиниране на тип запис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802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solidFill>
                  <a:srgbClr val="FF0000"/>
                </a:solidFill>
              </a:rPr>
              <a:t>Type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</a:t>
            </a:r>
            <a:r>
              <a:rPr lang="bg-BG" sz="2500">
                <a:solidFill>
                  <a:srgbClr val="FF0000"/>
                </a:solidFill>
              </a:rPr>
              <a:t>&lt;име на запис&gt;=</a:t>
            </a:r>
            <a:r>
              <a:rPr lang="en-US" sz="2500" b="1">
                <a:solidFill>
                  <a:schemeClr val="tx2"/>
                </a:solidFill>
              </a:rPr>
              <a:t>RECORD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&lt;</a:t>
            </a:r>
            <a:r>
              <a:rPr lang="bg-BG" sz="2500">
                <a:solidFill>
                  <a:srgbClr val="FF0000"/>
                </a:solidFill>
              </a:rPr>
              <a:t>списък с полета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 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тип на полетата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списък с полета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 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тип на полетата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	.				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	.				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списък с полета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 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тип на полетата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 b="1">
                <a:solidFill>
                  <a:schemeClr val="tx2"/>
                </a:solidFill>
              </a:rPr>
              <a:t>END;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FF0000"/>
                </a:solidFill>
              </a:rPr>
              <a:t>VAR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&lt;</a:t>
            </a:r>
            <a:r>
              <a:rPr lang="bg-BG" sz="2500">
                <a:solidFill>
                  <a:srgbClr val="FF0000"/>
                </a:solidFill>
              </a:rPr>
              <a:t>списък променливи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име на тип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списък променливи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</a:t>
            </a:r>
            <a:r>
              <a:rPr lang="en-US" sz="2500" b="1">
                <a:solidFill>
                  <a:schemeClr val="tx2"/>
                </a:solidFill>
              </a:rPr>
              <a:t>RECORD…END;</a:t>
            </a:r>
            <a:endParaRPr lang="bg-BG" sz="25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</a:t>
            </a:r>
            <a:r>
              <a:rPr lang="bg-BG"/>
              <a:t>Примери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545387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>
                <a:solidFill>
                  <a:srgbClr val="FF0000"/>
                </a:solidFill>
              </a:rPr>
              <a:t>Type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str10=string[10];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student=</a:t>
            </a:r>
            <a:r>
              <a:rPr lang="en-US" sz="2500" b="1">
                <a:solidFill>
                  <a:schemeClr val="tx2"/>
                </a:solidFill>
              </a:rPr>
              <a:t>RECORD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fn:str10;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ime:string[30];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pol</a:t>
            </a:r>
            <a:r>
              <a:rPr lang="en-US" sz="2500">
                <a:solidFill>
                  <a:srgbClr val="FF0000"/>
                </a:solidFill>
                <a:sym typeface="Wingdings" pitchFamily="2" charset="2"/>
              </a:rPr>
              <a:t>:(male, female);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uspeh:real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</a:t>
            </a:r>
            <a:r>
              <a:rPr lang="en-US" sz="2500" b="1">
                <a:solidFill>
                  <a:schemeClr val="tx2"/>
                </a:solidFill>
              </a:rPr>
              <a:t>END;</a:t>
            </a:r>
          </a:p>
          <a:p>
            <a:pPr>
              <a:lnSpc>
                <a:spcPct val="80000"/>
              </a:lnSpc>
            </a:pPr>
            <a:r>
              <a:rPr lang="en-US" sz="2500">
                <a:solidFill>
                  <a:srgbClr val="FF0000"/>
                </a:solidFill>
              </a:rPr>
              <a:t>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st, tr:student;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Y:</a:t>
            </a:r>
            <a:r>
              <a:rPr lang="en-US" sz="2500" b="1">
                <a:solidFill>
                  <a:schemeClr val="tx2"/>
                </a:solidFill>
              </a:rPr>
              <a:t>RECORD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fn,y:real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</a:t>
            </a:r>
            <a:r>
              <a:rPr lang="en-US" sz="2500" b="1">
                <a:solidFill>
                  <a:schemeClr val="tx2"/>
                </a:solidFill>
              </a:rPr>
              <a:t>END;</a:t>
            </a:r>
            <a:r>
              <a:rPr lang="en-US" sz="2500">
                <a:solidFill>
                  <a:srgbClr val="FF0000"/>
                </a:solidFill>
              </a:rPr>
              <a:t>	</a:t>
            </a:r>
            <a:endParaRPr lang="bg-BG"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</a:t>
            </a:r>
            <a:r>
              <a:rPr lang="bg-BG"/>
              <a:t>Особености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Името на полето трябва да бъде уникално (неповтарящо се) само вътре в рамките на записа.</a:t>
            </a:r>
          </a:p>
          <a:p>
            <a:r>
              <a:rPr lang="bg-BG"/>
              <a:t>Количеството памет за една променлива от тип запис е сума от количествата памет, заемащи отделните полета.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Операции със записи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848600" cy="5029200"/>
          </a:xfrm>
        </p:spPr>
        <p:txBody>
          <a:bodyPr/>
          <a:lstStyle/>
          <a:p>
            <a:r>
              <a:rPr lang="bg-BG" sz="2500"/>
              <a:t>Присвояване: </a:t>
            </a:r>
            <a:endParaRPr lang="en-US" sz="2500"/>
          </a:p>
          <a:p>
            <a:pPr>
              <a:buFont typeface="Wingdings" pitchFamily="2" charset="2"/>
              <a:buNone/>
            </a:pPr>
            <a:r>
              <a:rPr lang="en-US" sz="2500"/>
              <a:t>	</a:t>
            </a:r>
            <a:r>
              <a:rPr lang="en-US" sz="2500">
                <a:solidFill>
                  <a:srgbClr val="FF0000"/>
                </a:solidFill>
              </a:rPr>
              <a:t>st</a:t>
            </a:r>
            <a:r>
              <a:rPr lang="bg-BG" sz="2500">
                <a:solidFill>
                  <a:srgbClr val="FF0000"/>
                </a:solidFill>
              </a:rPr>
              <a:t>:</a:t>
            </a:r>
            <a:r>
              <a:rPr lang="en-US" sz="2500">
                <a:solidFill>
                  <a:srgbClr val="FF0000"/>
                </a:solidFill>
              </a:rPr>
              <a:t>=tr; </a:t>
            </a:r>
            <a:r>
              <a:rPr lang="bg-BG" sz="2500">
                <a:solidFill>
                  <a:srgbClr val="FF0000"/>
                </a:solidFill>
              </a:rPr>
              <a:t>или </a:t>
            </a:r>
            <a:r>
              <a:rPr lang="en-US" sz="2500">
                <a:solidFill>
                  <a:srgbClr val="FF0000"/>
                </a:solidFill>
              </a:rPr>
              <a:t>tr:=st;</a:t>
            </a:r>
            <a:endParaRPr lang="bg-BG" sz="2500">
              <a:solidFill>
                <a:srgbClr val="FF0000"/>
              </a:solidFill>
            </a:endParaRPr>
          </a:p>
          <a:p>
            <a:r>
              <a:rPr lang="bg-BG" sz="2500"/>
              <a:t>Достъп до полетата на запис:</a:t>
            </a:r>
          </a:p>
          <a:p>
            <a:pPr>
              <a:buFont typeface="Wingdings" pitchFamily="2" charset="2"/>
              <a:buNone/>
            </a:pPr>
            <a:r>
              <a:rPr lang="bg-BG" sz="2500"/>
              <a:t>	</a:t>
            </a:r>
            <a:r>
              <a:rPr lang="bg-BG" sz="2500">
                <a:solidFill>
                  <a:srgbClr val="FF0000"/>
                </a:solidFill>
              </a:rPr>
              <a:t>&lt;име на променливата от тип запис&gt;</a:t>
            </a:r>
            <a:r>
              <a:rPr lang="bg-BG" sz="2500" b="1">
                <a:solidFill>
                  <a:schemeClr val="tx2"/>
                </a:solidFill>
              </a:rPr>
              <a:t>.</a:t>
            </a:r>
            <a:r>
              <a:rPr lang="bg-BG" sz="2500">
                <a:solidFill>
                  <a:srgbClr val="FF0000"/>
                </a:solidFill>
              </a:rPr>
              <a:t>&lt;име на полето&gt;;</a:t>
            </a:r>
          </a:p>
          <a:p>
            <a:pPr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bg-BG" sz="2500"/>
              <a:t>Примери:</a:t>
            </a:r>
          </a:p>
          <a:p>
            <a:pPr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st.fn, st.ime, st.uspeh</a:t>
            </a:r>
          </a:p>
          <a:p>
            <a:r>
              <a:rPr lang="bg-BG" sz="2500"/>
              <a:t>Присвояване на стойност на поле запис</a:t>
            </a:r>
          </a:p>
          <a:p>
            <a:pPr>
              <a:buFont typeface="Wingdings" pitchFamily="2" charset="2"/>
              <a:buNone/>
            </a:pPr>
            <a:r>
              <a:rPr lang="bg-BG" sz="2500"/>
              <a:t>	</a:t>
            </a:r>
            <a:r>
              <a:rPr lang="en-US" sz="2500">
                <a:solidFill>
                  <a:srgbClr val="FF0000"/>
                </a:solidFill>
              </a:rPr>
              <a:t>st.fn:=‘123456’;</a:t>
            </a:r>
          </a:p>
          <a:p>
            <a:pPr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st.ime:=‘</a:t>
            </a:r>
            <a:r>
              <a:rPr lang="bg-BG" sz="2500">
                <a:solidFill>
                  <a:srgbClr val="FF0000"/>
                </a:solidFill>
              </a:rPr>
              <a:t>Иван Иванов Петков</a:t>
            </a:r>
            <a:r>
              <a:rPr lang="en-US" sz="2500">
                <a:solidFill>
                  <a:srgbClr val="FF0000"/>
                </a:solidFill>
              </a:rPr>
              <a:t>’;</a:t>
            </a:r>
            <a:endParaRPr lang="bg-BG" sz="250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st.uspeh:=5.56;</a:t>
            </a:r>
            <a:endParaRPr lang="bg-BG"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bg-BG"/>
              <a:t>. Операции със записи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Въвеждане и извеждане на стойности- въвеждането и извеждането става по елементно както при масивите: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olidFill>
                  <a:srgbClr val="FF0000"/>
                </a:solidFill>
              </a:rPr>
              <a:t>	</a:t>
            </a:r>
            <a:r>
              <a:rPr lang="en-US">
                <a:solidFill>
                  <a:srgbClr val="FF0000"/>
                </a:solidFill>
              </a:rPr>
              <a:t>readln(st.fn);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olidFill>
                  <a:srgbClr val="FF0000"/>
                </a:solidFill>
              </a:rPr>
              <a:t>	</a:t>
            </a:r>
            <a:r>
              <a:rPr lang="en-US">
                <a:solidFill>
                  <a:srgbClr val="FF0000"/>
                </a:solidFill>
              </a:rPr>
              <a:t>readln(st.ime);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olidFill>
                  <a:srgbClr val="FF0000"/>
                </a:solidFill>
              </a:rPr>
              <a:t>	</a:t>
            </a:r>
            <a:r>
              <a:rPr lang="en-US">
                <a:solidFill>
                  <a:srgbClr val="FF0000"/>
                </a:solidFill>
              </a:rPr>
              <a:t>readln(st.uspeh);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	writeln(st.fn, st.ime, st.uspeh);</a:t>
            </a:r>
          </a:p>
          <a:p>
            <a:pPr>
              <a:lnSpc>
                <a:spcPct val="90000"/>
              </a:lnSpc>
            </a:pPr>
            <a:r>
              <a:rPr lang="bg-BG"/>
              <a:t>Участие на полетата в изрази: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а:=</a:t>
            </a:r>
            <a:r>
              <a:rPr lang="en-US"/>
              <a:t>st.uspeh*1.5;</a:t>
            </a:r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7. </a:t>
            </a:r>
            <a:r>
              <a:rPr lang="bg-BG" sz="3200"/>
              <a:t>Оператор за присъединяване </a:t>
            </a:r>
            <a:r>
              <a:rPr lang="en-US" sz="3200" b="1"/>
              <a:t>WITH</a:t>
            </a:r>
            <a:endParaRPr lang="bg-BG" sz="32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620000" cy="5030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500"/>
              <a:t>Улеснява работата с записи, като не се налага многократно записване на променливата от тип запис, а само името на полето (“изнасяне пред скоби”);</a:t>
            </a:r>
          </a:p>
          <a:p>
            <a:pPr>
              <a:lnSpc>
                <a:spcPct val="90000"/>
              </a:lnSpc>
            </a:pPr>
            <a:r>
              <a:rPr lang="bg-BG" sz="2500"/>
              <a:t>Пример: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 b="1">
                <a:solidFill>
                  <a:schemeClr val="tx2"/>
                </a:solidFill>
              </a:rPr>
              <a:t>WITH</a:t>
            </a:r>
            <a:r>
              <a:rPr lang="en-US" sz="2500">
                <a:solidFill>
                  <a:srgbClr val="FF0000"/>
                </a:solidFill>
              </a:rPr>
              <a:t> st </a:t>
            </a:r>
            <a:r>
              <a:rPr lang="en-US" sz="2500" b="1">
                <a:solidFill>
                  <a:schemeClr val="tx2"/>
                </a:solidFill>
              </a:rPr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begin</a:t>
            </a:r>
            <a:endParaRPr lang="bg-BG" sz="25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	fn:=‘123456’;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ime:=‘</a:t>
            </a:r>
            <a:r>
              <a:rPr lang="bg-BG" sz="2500">
                <a:solidFill>
                  <a:srgbClr val="FF0000"/>
                </a:solidFill>
              </a:rPr>
              <a:t>Иван Иванов Петков</a:t>
            </a:r>
            <a:r>
              <a:rPr lang="en-US" sz="2500">
                <a:solidFill>
                  <a:srgbClr val="FF0000"/>
                </a:solidFill>
              </a:rPr>
              <a:t>’;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	pol:=male;</a:t>
            </a:r>
            <a:endParaRPr lang="bg-BG" sz="25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	uspeh:=5.56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end;</a:t>
            </a:r>
            <a:endParaRPr lang="bg-BG"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</a:t>
            </a:r>
            <a:r>
              <a:rPr lang="bg-BG"/>
              <a:t>Вложени записи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100"/>
              <a:t>Полетата на един запис могат да бъдат от тип запис.</a:t>
            </a:r>
          </a:p>
          <a:p>
            <a:pPr>
              <a:lnSpc>
                <a:spcPct val="90000"/>
              </a:lnSpc>
            </a:pPr>
            <a:r>
              <a:rPr lang="bg-BG" sz="2100"/>
              <a:t>Например: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100"/>
              <a:t>	</a:t>
            </a:r>
            <a:r>
              <a:rPr lang="en-US" sz="2100">
                <a:solidFill>
                  <a:srgbClr val="FF0000"/>
                </a:solidFill>
              </a:rPr>
              <a:t>Type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imestud=</a:t>
            </a:r>
            <a:r>
              <a:rPr lang="en-US" sz="2100" b="1">
                <a:solidFill>
                  <a:schemeClr val="tx2"/>
                </a:solidFill>
              </a:rPr>
              <a:t>RECORD</a:t>
            </a:r>
            <a:endParaRPr lang="en-US" sz="21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first, middle:string[15];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last:string[20];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 </a:t>
            </a:r>
            <a:r>
              <a:rPr lang="en-US" sz="2100" b="1">
                <a:solidFill>
                  <a:schemeClr val="tx2"/>
                </a:solidFill>
              </a:rPr>
              <a:t>END;</a:t>
            </a:r>
            <a:endParaRPr lang="en-US" sz="21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	</a:t>
            </a:r>
            <a:r>
              <a:rPr lang="en-US" sz="2100">
                <a:solidFill>
                  <a:srgbClr val="FF0000"/>
                </a:solidFill>
              </a:rPr>
              <a:t>student=</a:t>
            </a:r>
            <a:r>
              <a:rPr lang="en-US" sz="2100" b="1">
                <a:solidFill>
                  <a:schemeClr val="tx2"/>
                </a:solidFill>
              </a:rPr>
              <a:t>RECORD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fn:str10;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ime:imestud;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pol</a:t>
            </a:r>
            <a:r>
              <a:rPr lang="en-US" sz="2100">
                <a:solidFill>
                  <a:srgbClr val="FF0000"/>
                </a:solidFill>
                <a:sym typeface="Wingdings" pitchFamily="2" charset="2"/>
              </a:rPr>
              <a:t>:(male, female);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	uspeh:real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solidFill>
                  <a:srgbClr val="FF0000"/>
                </a:solidFill>
              </a:rPr>
              <a:t>	</a:t>
            </a:r>
            <a:r>
              <a:rPr lang="en-US" sz="2100" b="1">
                <a:solidFill>
                  <a:schemeClr val="tx2"/>
                </a:solidFill>
              </a:rPr>
              <a:t>END;</a:t>
            </a:r>
            <a:endParaRPr lang="bg-BG"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67</TotalTime>
  <Words>174</Words>
  <Application>Microsoft Office PowerPoint</Application>
  <PresentationFormat>Презентация на цял екран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Eclipse</vt:lpstr>
      <vt:lpstr>Записи</vt:lpstr>
      <vt:lpstr>1. Същност</vt:lpstr>
      <vt:lpstr>2. Дефиниране на тип запис</vt:lpstr>
      <vt:lpstr>3. Примери </vt:lpstr>
      <vt:lpstr>4. Особености </vt:lpstr>
      <vt:lpstr>5. Операции със записи</vt:lpstr>
      <vt:lpstr>6. Операции със записи</vt:lpstr>
      <vt:lpstr>7. Оператор за присъединяване WITH</vt:lpstr>
      <vt:lpstr>8. Вложени записи</vt:lpstr>
      <vt:lpstr>9. Роля на WITH при влагане на записи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1</cp:revision>
  <cp:lastPrinted>1601-01-01T00:00:00Z</cp:lastPrinted>
  <dcterms:created xsi:type="dcterms:W3CDTF">1601-01-01T00:00:00Z</dcterms:created>
  <dcterms:modified xsi:type="dcterms:W3CDTF">2012-09-28T12:22:56Z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