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7171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bg-BG"/>
            </a:p>
          </p:txBody>
        </p:sp>
        <p:sp>
          <p:nvSpPr>
            <p:cNvPr id="7172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7173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latin typeface="Arial" charset="0"/>
              </a:endParaRPr>
            </a:p>
          </p:txBody>
        </p:sp>
      </p:grpSp>
      <p:sp>
        <p:nvSpPr>
          <p:cNvPr id="71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A58A9D2-1DF0-43C3-AE13-BA558B43299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D3C1E-BF7C-4187-BDDB-F82FD2A3D716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2969B3-8AD4-45CD-AE4F-DCE3E9D5F5A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лавие, текст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78FD312-9F59-47EE-BF5C-298BA78C28C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4D12D9-42E9-40B8-AF9E-A38FD45BDADA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4CC14-19EE-409A-8D07-83981C468576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F7D152-F3B7-4C54-AC4F-83418667059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78305-D530-4245-94CB-11560EF744A5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B3F0A-D961-4A04-AE67-38EA5DC27999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5C2076-1AA3-4FAF-A6EA-B7ED4C57FC9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2AE30-F5F2-4B22-90F1-D41E3C4AC34A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DFC00-37DC-4902-BB09-13E5227C243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614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 sz="2400">
                <a:latin typeface="Times New Roman" pitchFamily="18" charset="0"/>
              </a:endParaRPr>
            </a:p>
          </p:txBody>
        </p:sp>
        <p:sp>
          <p:nvSpPr>
            <p:cNvPr id="614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bg-BG">
                <a:latin typeface="Arial" charset="0"/>
              </a:endParaRPr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bg-BG"/>
            </a:p>
          </p:txBody>
        </p:sp>
      </p:grp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bg-BG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bg-BG"/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A5F913C-C84E-4B10-B947-9599E9ADBAFB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Текстов тип (знаков низ)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9. </a:t>
            </a:r>
            <a:r>
              <a:rPr lang="bg-BG"/>
              <a:t>Стандартни функции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bg-BG"/>
              <a:t>Търсене на подниз:</a:t>
            </a:r>
          </a:p>
          <a:p>
            <a:pPr>
              <a:buFont typeface="Wingdings" pitchFamily="2" charset="2"/>
              <a:buNone/>
            </a:pPr>
            <a:r>
              <a:rPr lang="bg-BG"/>
              <a:t>	</a:t>
            </a:r>
            <a:r>
              <a:rPr lang="en-US">
                <a:solidFill>
                  <a:schemeClr val="accent1"/>
                </a:solidFill>
              </a:rPr>
              <a:t>POS(</a:t>
            </a:r>
            <a:r>
              <a:rPr lang="bg-BG">
                <a:solidFill>
                  <a:schemeClr val="accent1"/>
                </a:solidFill>
              </a:rPr>
              <a:t>ПОДНИЗ, НИЗ</a:t>
            </a:r>
            <a:r>
              <a:rPr lang="en-US">
                <a:solidFill>
                  <a:schemeClr val="accent1"/>
                </a:solidFill>
              </a:rPr>
              <a:t>)</a:t>
            </a:r>
            <a:r>
              <a:rPr lang="bg-BG"/>
              <a:t>- връща номера на позицията от започване на подниза в низа (например: </a:t>
            </a:r>
            <a:r>
              <a:rPr lang="en-US"/>
              <a:t>pos(’Vaz’, ‘Ivan Vazov’) </a:t>
            </a:r>
            <a:r>
              <a:rPr lang="bg-BG"/>
              <a:t>връща</a:t>
            </a:r>
            <a:r>
              <a:rPr lang="en-US"/>
              <a:t> 6</a:t>
            </a:r>
            <a:r>
              <a:rPr lang="bg-BG"/>
              <a:t>);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10</a:t>
            </a:r>
            <a:r>
              <a:rPr lang="en-US"/>
              <a:t>. </a:t>
            </a:r>
            <a:r>
              <a:rPr lang="bg-BG"/>
              <a:t>Стандартни процедури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/>
              <a:t>Изтриване на подниз: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/>
              <a:t>	 </a:t>
            </a:r>
            <a:r>
              <a:rPr lang="en-US">
                <a:solidFill>
                  <a:schemeClr val="accent1"/>
                </a:solidFill>
              </a:rPr>
              <a:t>DELETE(</a:t>
            </a:r>
            <a:r>
              <a:rPr lang="bg-BG">
                <a:solidFill>
                  <a:schemeClr val="accent1"/>
                </a:solidFill>
              </a:rPr>
              <a:t>НИЗ, ПОЗИЦИЯ, </a:t>
            </a:r>
            <a:r>
              <a:rPr lang="en-US">
                <a:solidFill>
                  <a:schemeClr val="accent1"/>
                </a:solidFill>
              </a:rPr>
              <a:t>N) </a:t>
            </a:r>
            <a:r>
              <a:rPr lang="bg-BG"/>
              <a:t>– изтрива </a:t>
            </a:r>
            <a:r>
              <a:rPr lang="en-US"/>
              <a:t>n </a:t>
            </a:r>
            <a:r>
              <a:rPr lang="bg-BG"/>
              <a:t>на брой знака от низа, започвайки от зададената позиция (например: </a:t>
            </a:r>
            <a:r>
              <a:rPr lang="en-US"/>
              <a:t>delete(‘Ivan Vazov’, 3,6) </a:t>
            </a:r>
            <a:r>
              <a:rPr lang="bg-BG"/>
              <a:t>връща</a:t>
            </a:r>
            <a:r>
              <a:rPr lang="en-US"/>
              <a:t> ‘Ivov’</a:t>
            </a:r>
            <a:r>
              <a:rPr lang="bg-BG"/>
              <a:t>).</a:t>
            </a:r>
            <a:endParaRPr lang="en-US"/>
          </a:p>
          <a:p>
            <a:pPr>
              <a:lnSpc>
                <a:spcPct val="90000"/>
              </a:lnSpc>
            </a:pPr>
            <a:r>
              <a:rPr lang="bg-BG"/>
              <a:t>Вмъкване на низ: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>
                <a:solidFill>
                  <a:schemeClr val="accent1"/>
                </a:solidFill>
              </a:rPr>
              <a:t>	</a:t>
            </a:r>
            <a:r>
              <a:rPr lang="en-US">
                <a:solidFill>
                  <a:schemeClr val="accent1"/>
                </a:solidFill>
              </a:rPr>
              <a:t>INSERT(</a:t>
            </a:r>
            <a:r>
              <a:rPr lang="bg-BG">
                <a:solidFill>
                  <a:schemeClr val="accent1"/>
                </a:solidFill>
              </a:rPr>
              <a:t>НИЗ</a:t>
            </a:r>
            <a:r>
              <a:rPr lang="en-US">
                <a:solidFill>
                  <a:schemeClr val="accent1"/>
                </a:solidFill>
              </a:rPr>
              <a:t>1</a:t>
            </a:r>
            <a:r>
              <a:rPr lang="bg-BG">
                <a:solidFill>
                  <a:schemeClr val="accent1"/>
                </a:solidFill>
              </a:rPr>
              <a:t>, НИЗ2, ПОЗИЦИЯ</a:t>
            </a:r>
            <a:r>
              <a:rPr lang="en-US">
                <a:solidFill>
                  <a:schemeClr val="accent1"/>
                </a:solidFill>
              </a:rPr>
              <a:t>) </a:t>
            </a:r>
            <a:r>
              <a:rPr lang="bg-BG"/>
              <a:t>– вмъква низ1 в низа2, започвайки от дадената позиция.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1. Тип </a:t>
            </a:r>
            <a:r>
              <a:rPr lang="en-US"/>
              <a:t>String</a:t>
            </a:r>
            <a:endParaRPr lang="bg-BG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Може да се разглежда като едномерен масив от базов тип </a:t>
            </a:r>
            <a:r>
              <a:rPr lang="en-US" b="1"/>
              <a:t>Char</a:t>
            </a:r>
            <a:r>
              <a:rPr lang="bg-BG"/>
              <a:t>;</a:t>
            </a:r>
          </a:p>
          <a:p>
            <a:r>
              <a:rPr lang="bg-BG"/>
              <a:t>Броят на знаковете в низа е ограничен до 255;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2. Дефиниране на текстов тип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7213"/>
            <a:ext cx="7845425" cy="4114800"/>
          </a:xfrm>
        </p:spPr>
        <p:txBody>
          <a:bodyPr/>
          <a:lstStyle/>
          <a:p>
            <a:r>
              <a:rPr lang="en-US" sz="2500">
                <a:solidFill>
                  <a:srgbClr val="FF0000"/>
                </a:solidFill>
              </a:rPr>
              <a:t>Type </a:t>
            </a:r>
          </a:p>
          <a:p>
            <a:pPr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</a:rPr>
              <a:t>	&lt;</a:t>
            </a:r>
            <a:r>
              <a:rPr lang="bg-BG" sz="2500">
                <a:solidFill>
                  <a:srgbClr val="FF0000"/>
                </a:solidFill>
              </a:rPr>
              <a:t>име на типа</a:t>
            </a:r>
            <a:r>
              <a:rPr lang="en-US" sz="2500">
                <a:solidFill>
                  <a:srgbClr val="FF0000"/>
                </a:solidFill>
              </a:rPr>
              <a:t>&gt;</a:t>
            </a:r>
            <a:r>
              <a:rPr lang="bg-BG" sz="2500">
                <a:solidFill>
                  <a:srgbClr val="FF0000"/>
                </a:solidFill>
              </a:rPr>
              <a:t>=</a:t>
            </a:r>
            <a:r>
              <a:rPr lang="en-US" sz="2500">
                <a:solidFill>
                  <a:srgbClr val="FF0000"/>
                </a:solidFill>
              </a:rPr>
              <a:t>string{[</a:t>
            </a:r>
            <a:r>
              <a:rPr lang="bg-BG" sz="2500">
                <a:solidFill>
                  <a:srgbClr val="FF0000"/>
                </a:solidFill>
              </a:rPr>
              <a:t>максимална дължина на низа</a:t>
            </a:r>
            <a:r>
              <a:rPr lang="en-US" sz="2500">
                <a:solidFill>
                  <a:srgbClr val="FF0000"/>
                </a:solidFill>
              </a:rPr>
              <a:t>]}</a:t>
            </a:r>
            <a:r>
              <a:rPr lang="bg-BG" sz="2500">
                <a:solidFill>
                  <a:srgbClr val="FF0000"/>
                </a:solidFill>
              </a:rPr>
              <a:t>;</a:t>
            </a:r>
          </a:p>
          <a:p>
            <a:pPr>
              <a:buFont typeface="Wingdings" pitchFamily="2" charset="2"/>
              <a:buNone/>
            </a:pPr>
            <a:r>
              <a:rPr lang="bg-BG" sz="2500"/>
              <a:t>	- максималната дължина на низа е 1 до 255;</a:t>
            </a:r>
          </a:p>
          <a:p>
            <a:r>
              <a:rPr lang="en-US" sz="2500">
                <a:solidFill>
                  <a:srgbClr val="FF0000"/>
                </a:solidFill>
              </a:rPr>
              <a:t>Var </a:t>
            </a:r>
          </a:p>
          <a:p>
            <a:pPr>
              <a:buFont typeface="Wingdings" pitchFamily="2" charset="2"/>
              <a:buNone/>
            </a:pPr>
            <a:r>
              <a:rPr lang="en-US" sz="2500">
                <a:solidFill>
                  <a:srgbClr val="FF0000"/>
                </a:solidFill>
              </a:rPr>
              <a:t>	&lt;</a:t>
            </a:r>
            <a:r>
              <a:rPr lang="bg-BG" sz="2500">
                <a:solidFill>
                  <a:srgbClr val="FF0000"/>
                </a:solidFill>
              </a:rPr>
              <a:t>списък променливи</a:t>
            </a:r>
            <a:r>
              <a:rPr lang="en-US" sz="2500">
                <a:solidFill>
                  <a:srgbClr val="FF0000"/>
                </a:solidFill>
              </a:rPr>
              <a:t>&gt;</a:t>
            </a:r>
            <a:r>
              <a:rPr lang="bg-BG" sz="2500">
                <a:solidFill>
                  <a:srgbClr val="FF0000"/>
                </a:solidFill>
              </a:rPr>
              <a:t>:&lt;име на типа&gt;;</a:t>
            </a:r>
          </a:p>
          <a:p>
            <a:pPr>
              <a:buFont typeface="Wingdings" pitchFamily="2" charset="2"/>
              <a:buNone/>
            </a:pPr>
            <a:r>
              <a:rPr lang="bg-BG" sz="2500">
                <a:solidFill>
                  <a:srgbClr val="FF0000"/>
                </a:solidFill>
              </a:rPr>
              <a:t>	</a:t>
            </a:r>
            <a:r>
              <a:rPr lang="en-US" sz="2500">
                <a:solidFill>
                  <a:srgbClr val="FF0000"/>
                </a:solidFill>
              </a:rPr>
              <a:t>&lt;</a:t>
            </a:r>
            <a:r>
              <a:rPr lang="bg-BG" sz="2500">
                <a:solidFill>
                  <a:srgbClr val="FF0000"/>
                </a:solidFill>
              </a:rPr>
              <a:t>списък променливи</a:t>
            </a:r>
            <a:r>
              <a:rPr lang="en-US" sz="2500">
                <a:solidFill>
                  <a:srgbClr val="FF0000"/>
                </a:solidFill>
              </a:rPr>
              <a:t>&gt;</a:t>
            </a:r>
            <a:r>
              <a:rPr lang="bg-BG" sz="2500">
                <a:solidFill>
                  <a:srgbClr val="FF0000"/>
                </a:solidFill>
              </a:rPr>
              <a:t>: </a:t>
            </a:r>
            <a:r>
              <a:rPr lang="en-US" sz="2500">
                <a:solidFill>
                  <a:srgbClr val="FF0000"/>
                </a:solidFill>
              </a:rPr>
              <a:t>string{[</a:t>
            </a:r>
            <a:r>
              <a:rPr lang="bg-BG" sz="2500">
                <a:solidFill>
                  <a:srgbClr val="FF0000"/>
                </a:solidFill>
              </a:rPr>
              <a:t>максимална дължина на низа</a:t>
            </a:r>
            <a:r>
              <a:rPr lang="en-US" sz="2500">
                <a:solidFill>
                  <a:srgbClr val="FF0000"/>
                </a:solidFill>
              </a:rPr>
              <a:t>]}</a:t>
            </a:r>
            <a:r>
              <a:rPr lang="bg-BG" sz="2500">
                <a:solidFill>
                  <a:srgbClr val="FF0000"/>
                </a:solidFill>
              </a:rPr>
              <a:t>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3. Примери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Type </a:t>
            </a:r>
          </a:p>
          <a:p>
            <a:pPr>
              <a:buFont typeface="Wingdings" pitchFamily="2" charset="2"/>
              <a:buNone/>
            </a:pPr>
            <a:r>
              <a:rPr lang="en-US"/>
              <a:t>	name=string[45];</a:t>
            </a:r>
          </a:p>
          <a:p>
            <a:r>
              <a:rPr lang="en-US"/>
              <a:t>Var</a:t>
            </a:r>
          </a:p>
          <a:p>
            <a:pPr>
              <a:buFont typeface="Wingdings" pitchFamily="2" charset="2"/>
              <a:buNone/>
            </a:pPr>
            <a:r>
              <a:rPr lang="en-US"/>
              <a:t>	student, worker: name;</a:t>
            </a:r>
          </a:p>
          <a:p>
            <a:pPr>
              <a:buFont typeface="Wingdings" pitchFamily="2" charset="2"/>
              <a:buNone/>
            </a:pPr>
            <a:r>
              <a:rPr lang="en-US"/>
              <a:t>	egn:string[10];</a:t>
            </a:r>
            <a:endParaRPr lang="bg-B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4. </a:t>
            </a:r>
            <a:r>
              <a:rPr lang="bg-BG" sz="3200"/>
              <a:t>Правила за работа с текстов тип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600200"/>
            <a:ext cx="7088188" cy="2590800"/>
          </a:xfrm>
        </p:spPr>
        <p:txBody>
          <a:bodyPr/>
          <a:lstStyle/>
          <a:p>
            <a:r>
              <a:rPr lang="bg-BG" sz="2500"/>
              <a:t>Константите от текстов тип се заграждат с апострофи(например: </a:t>
            </a:r>
            <a:r>
              <a:rPr lang="bg-BG" sz="2500">
                <a:solidFill>
                  <a:srgbClr val="FF0000"/>
                </a:solidFill>
              </a:rPr>
              <a:t>‘</a:t>
            </a:r>
            <a:r>
              <a:rPr lang="bg-BG" sz="2500"/>
              <a:t>Иван Вазов</a:t>
            </a:r>
            <a:r>
              <a:rPr lang="bg-BG" sz="2500">
                <a:solidFill>
                  <a:srgbClr val="FF0000"/>
                </a:solidFill>
              </a:rPr>
              <a:t>’</a:t>
            </a:r>
            <a:r>
              <a:rPr lang="bg-BG" sz="2500"/>
              <a:t>,</a:t>
            </a:r>
            <a:r>
              <a:rPr lang="bg-BG" sz="2500">
                <a:solidFill>
                  <a:srgbClr val="FF0000"/>
                </a:solidFill>
              </a:rPr>
              <a:t> ‘’ </a:t>
            </a:r>
            <a:r>
              <a:rPr lang="bg-BG" sz="2500"/>
              <a:t>– празен низ);</a:t>
            </a:r>
          </a:p>
          <a:p>
            <a:r>
              <a:rPr lang="bg-BG" sz="2500"/>
              <a:t>Представяне на знаци с помощта на числа(например: </a:t>
            </a:r>
            <a:r>
              <a:rPr lang="bg-BG" sz="2500">
                <a:solidFill>
                  <a:srgbClr val="FF0000"/>
                </a:solidFill>
              </a:rPr>
              <a:t>#65</a:t>
            </a:r>
            <a:r>
              <a:rPr lang="bg-BG" sz="2500"/>
              <a:t> е знака </a:t>
            </a:r>
            <a:r>
              <a:rPr lang="bg-BG" sz="2500">
                <a:solidFill>
                  <a:srgbClr val="FF0000"/>
                </a:solidFill>
              </a:rPr>
              <a:t>‘А’</a:t>
            </a:r>
            <a:r>
              <a:rPr lang="bg-BG" sz="2500"/>
              <a:t>,</a:t>
            </a:r>
            <a:r>
              <a:rPr lang="bg-BG" sz="2500">
                <a:solidFill>
                  <a:srgbClr val="FF0000"/>
                </a:solidFill>
              </a:rPr>
              <a:t> #39</a:t>
            </a:r>
            <a:r>
              <a:rPr lang="bg-BG" sz="2500"/>
              <a:t> – на знака апостроф)</a:t>
            </a:r>
          </a:p>
        </p:txBody>
      </p:sp>
      <p:graphicFrame>
        <p:nvGraphicFramePr>
          <p:cNvPr id="12321" name="Group 33"/>
          <p:cNvGraphicFramePr>
            <a:graphicFrameLocks noGrp="1"/>
          </p:cNvGraphicFramePr>
          <p:nvPr>
            <p:ph sz="half" idx="2"/>
          </p:nvPr>
        </p:nvGraphicFramePr>
        <p:xfrm>
          <a:off x="2057400" y="4267200"/>
          <a:ext cx="6019800" cy="2194560"/>
        </p:xfrm>
        <a:graphic>
          <a:graphicData uri="http://schemas.openxmlformats.org/drawingml/2006/table">
            <a:tbl>
              <a:tblPr/>
              <a:tblGrid>
                <a:gridCol w="3192463"/>
                <a:gridCol w="2827337"/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Оператор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Резултат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Writeln(’’’’)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’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Writeln(#39)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’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Writeln(</a:t>
                      </a: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‘О’’Конър’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О’Конър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Writeln(</a:t>
                      </a: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‘О’,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#39</a:t>
                      </a: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,’Конър’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О’Конър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Writeln(</a:t>
                      </a: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‘О’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#39</a:t>
                      </a: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’Конър’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  <a:endParaRPr kumimoji="0" lang="bg-BG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bg-BG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О’Конър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 </a:t>
            </a:r>
            <a:r>
              <a:rPr lang="bg-BG"/>
              <a:t>Операции с низове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3"/>
            <a:ext cx="7693025" cy="4725987"/>
          </a:xfrm>
        </p:spPr>
        <p:txBody>
          <a:bodyPr/>
          <a:lstStyle/>
          <a:p>
            <a:r>
              <a:rPr lang="bg-BG"/>
              <a:t>Присвояване на стойност от текстова променлива:</a:t>
            </a:r>
          </a:p>
          <a:p>
            <a:pPr>
              <a:buFont typeface="Wingdings" pitchFamily="2" charset="2"/>
              <a:buNone/>
            </a:pPr>
            <a:r>
              <a:rPr lang="bg-BG"/>
              <a:t>	</a:t>
            </a:r>
            <a:r>
              <a:rPr lang="en-US">
                <a:solidFill>
                  <a:schemeClr val="accent1"/>
                </a:solidFill>
              </a:rPr>
              <a:t>student:=‘Petko Iliev’;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	worker:=student;</a:t>
            </a:r>
          </a:p>
          <a:p>
            <a:r>
              <a:rPr lang="bg-BG"/>
              <a:t>Въвеждане и извеждане на данни от текстов тип</a:t>
            </a:r>
            <a:r>
              <a:rPr lang="en-US"/>
              <a:t>:</a:t>
            </a:r>
            <a:endParaRPr lang="bg-BG"/>
          </a:p>
          <a:p>
            <a:pPr>
              <a:buFont typeface="Wingdings" pitchFamily="2" charset="2"/>
              <a:buNone/>
            </a:pPr>
            <a:r>
              <a:rPr lang="bg-BG"/>
              <a:t>	</a:t>
            </a:r>
            <a:r>
              <a:rPr lang="en-US">
                <a:solidFill>
                  <a:schemeClr val="accent1"/>
                </a:solidFill>
              </a:rPr>
              <a:t>writeln(student);writeln(student</a:t>
            </a:r>
            <a:r>
              <a:rPr lang="bg-BG">
                <a:solidFill>
                  <a:schemeClr val="accent1"/>
                </a:solidFill>
              </a:rPr>
              <a:t>:15</a:t>
            </a:r>
            <a:r>
              <a:rPr lang="en-US">
                <a:solidFill>
                  <a:schemeClr val="accent1"/>
                </a:solidFill>
              </a:rPr>
              <a:t>);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	readln(student);</a:t>
            </a:r>
            <a:endParaRPr lang="bg-BG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6</a:t>
            </a:r>
            <a:r>
              <a:rPr lang="en-US"/>
              <a:t>. </a:t>
            </a:r>
            <a:r>
              <a:rPr lang="bg-BG"/>
              <a:t>Операции с низове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bg-BG"/>
              <a:t>Достъп до отделните компоненти:</a:t>
            </a:r>
          </a:p>
          <a:p>
            <a:pPr>
              <a:buFont typeface="Wingdings" pitchFamily="2" charset="2"/>
              <a:buNone/>
            </a:pPr>
            <a:r>
              <a:rPr lang="bg-BG"/>
              <a:t>	</a:t>
            </a:r>
            <a:r>
              <a:rPr lang="en-US">
                <a:solidFill>
                  <a:schemeClr val="accent1"/>
                </a:solidFill>
              </a:rPr>
              <a:t>student:=‘Petko Iliev’;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	student[</a:t>
            </a:r>
            <a:r>
              <a:rPr lang="bg-BG">
                <a:solidFill>
                  <a:schemeClr val="accent1"/>
                </a:solidFill>
              </a:rPr>
              <a:t>7</a:t>
            </a:r>
            <a:r>
              <a:rPr lang="en-US">
                <a:solidFill>
                  <a:schemeClr val="accent1"/>
                </a:solidFill>
              </a:rPr>
              <a:t>] </a:t>
            </a:r>
            <a:r>
              <a:rPr lang="bg-BG">
                <a:solidFill>
                  <a:schemeClr val="accent1"/>
                </a:solidFill>
              </a:rPr>
              <a:t>връща стойност ‘</a:t>
            </a:r>
            <a:r>
              <a:rPr lang="en-US">
                <a:solidFill>
                  <a:schemeClr val="accent1"/>
                </a:solidFill>
              </a:rPr>
              <a:t>I</a:t>
            </a:r>
            <a:r>
              <a:rPr lang="bg-BG">
                <a:solidFill>
                  <a:schemeClr val="accent1"/>
                </a:solidFill>
              </a:rPr>
              <a:t>’</a:t>
            </a:r>
            <a:r>
              <a:rPr lang="en-US">
                <a:solidFill>
                  <a:schemeClr val="accent1"/>
                </a:solidFill>
              </a:rPr>
              <a:t>;</a:t>
            </a:r>
          </a:p>
          <a:p>
            <a:r>
              <a:rPr lang="bg-BG"/>
              <a:t>Присвояване между текстов и знаков тип</a:t>
            </a:r>
            <a:r>
              <a:rPr lang="en-US"/>
              <a:t>:</a:t>
            </a:r>
            <a:endParaRPr lang="bg-BG"/>
          </a:p>
          <a:p>
            <a:pPr>
              <a:buFont typeface="Wingdings" pitchFamily="2" charset="2"/>
              <a:buNone/>
            </a:pPr>
            <a:r>
              <a:rPr lang="bg-BG"/>
              <a:t>	</a:t>
            </a:r>
            <a:r>
              <a:rPr lang="en-US">
                <a:solidFill>
                  <a:schemeClr val="accent1"/>
                </a:solidFill>
              </a:rPr>
              <a:t>c:char;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	c:=student[1];</a:t>
            </a:r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accent1"/>
                </a:solidFill>
              </a:rPr>
              <a:t>	student[5]:=c;</a:t>
            </a:r>
            <a:endParaRPr lang="bg-BG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7. </a:t>
            </a:r>
            <a:r>
              <a:rPr lang="bg-BG"/>
              <a:t>Операции с низове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r>
              <a:rPr lang="bg-BG" sz="2500"/>
              <a:t>Конкатенация(слепване):</a:t>
            </a:r>
          </a:p>
          <a:p>
            <a:pPr>
              <a:buFont typeface="Wingdings" pitchFamily="2" charset="2"/>
              <a:buNone/>
            </a:pPr>
            <a:r>
              <a:rPr lang="bg-BG" sz="2500"/>
              <a:t>	</a:t>
            </a:r>
            <a:r>
              <a:rPr lang="en-US" sz="2500">
                <a:solidFill>
                  <a:schemeClr val="accent1"/>
                </a:solidFill>
              </a:rPr>
              <a:t>firstname, lastname, name:string;</a:t>
            </a:r>
          </a:p>
          <a:p>
            <a:pPr>
              <a:buFont typeface="Wingdings" pitchFamily="2" charset="2"/>
              <a:buNone/>
            </a:pPr>
            <a:r>
              <a:rPr lang="en-US" sz="2500">
                <a:solidFill>
                  <a:schemeClr val="accent1"/>
                </a:solidFill>
              </a:rPr>
              <a:t>	firstname:= ‘Petko’; lastname:= ‘Petkov’;</a:t>
            </a:r>
          </a:p>
          <a:p>
            <a:pPr>
              <a:buFont typeface="Wingdings" pitchFamily="2" charset="2"/>
              <a:buNone/>
            </a:pPr>
            <a:r>
              <a:rPr lang="en-US" sz="2500" b="1">
                <a:solidFill>
                  <a:schemeClr val="accent1"/>
                </a:solidFill>
              </a:rPr>
              <a:t>	name:= firstname</a:t>
            </a:r>
            <a:r>
              <a:rPr lang="en-US" sz="2500" b="1">
                <a:solidFill>
                  <a:srgbClr val="FF0000"/>
                </a:solidFill>
              </a:rPr>
              <a:t>+</a:t>
            </a:r>
            <a:r>
              <a:rPr lang="en-US" sz="2500" b="1">
                <a:solidFill>
                  <a:schemeClr val="accent1"/>
                </a:solidFill>
              </a:rPr>
              <a:t>’ ‘</a:t>
            </a:r>
            <a:r>
              <a:rPr lang="en-US" sz="2500" b="1">
                <a:solidFill>
                  <a:srgbClr val="FF0000"/>
                </a:solidFill>
              </a:rPr>
              <a:t>+</a:t>
            </a:r>
            <a:r>
              <a:rPr lang="en-US" sz="2500" b="1">
                <a:solidFill>
                  <a:schemeClr val="accent1"/>
                </a:solidFill>
              </a:rPr>
              <a:t>lastname;</a:t>
            </a:r>
          </a:p>
          <a:p>
            <a:r>
              <a:rPr lang="bg-BG" sz="2500"/>
              <a:t>Сравнение- използват се знаците &gt;, &lt;, =, &lt;&gt;,  &gt;=, &lt;=</a:t>
            </a:r>
          </a:p>
          <a:p>
            <a:pPr>
              <a:buFont typeface="Wingdings" pitchFamily="2" charset="2"/>
              <a:buNone/>
            </a:pPr>
            <a:r>
              <a:rPr lang="bg-BG" sz="2500"/>
              <a:t>	</a:t>
            </a:r>
            <a:r>
              <a:rPr lang="bg-BG" sz="2500">
                <a:solidFill>
                  <a:srgbClr val="FF0000"/>
                </a:solidFill>
              </a:rPr>
              <a:t>Сравняват се поелементно на базата на </a:t>
            </a:r>
            <a:r>
              <a:rPr lang="en-US" sz="2500">
                <a:solidFill>
                  <a:srgbClr val="FF0000"/>
                </a:solidFill>
              </a:rPr>
              <a:t>ASCII </a:t>
            </a:r>
            <a:r>
              <a:rPr lang="bg-BG" sz="2500">
                <a:solidFill>
                  <a:srgbClr val="FF0000"/>
                </a:solidFill>
              </a:rPr>
              <a:t>кода на участващите в тях низове. Резултатът е </a:t>
            </a:r>
            <a:r>
              <a:rPr lang="en-US" sz="2500">
                <a:solidFill>
                  <a:srgbClr val="FF0000"/>
                </a:solidFill>
              </a:rPr>
              <a:t>TRUE </a:t>
            </a:r>
            <a:r>
              <a:rPr lang="bg-BG" sz="2500">
                <a:solidFill>
                  <a:srgbClr val="FF0000"/>
                </a:solidFill>
              </a:rPr>
              <a:t>или </a:t>
            </a:r>
            <a:r>
              <a:rPr lang="en-US" sz="2500">
                <a:solidFill>
                  <a:srgbClr val="FF0000"/>
                </a:solidFill>
              </a:rPr>
              <a:t>FALSE</a:t>
            </a:r>
            <a:r>
              <a:rPr lang="bg-BG" sz="2500">
                <a:solidFill>
                  <a:srgbClr val="FF0000"/>
                </a:solidFill>
              </a:rPr>
              <a:t>.</a:t>
            </a:r>
            <a:r>
              <a:rPr lang="bg-BG" sz="2500"/>
              <a:t> </a:t>
            </a:r>
          </a:p>
          <a:p>
            <a:pPr>
              <a:buFont typeface="Wingdings" pitchFamily="2" charset="2"/>
              <a:buNone/>
            </a:pPr>
            <a:r>
              <a:rPr lang="bg-BG" sz="2500">
                <a:solidFill>
                  <a:schemeClr val="accent1"/>
                </a:solidFill>
              </a:rPr>
              <a:t>	</a:t>
            </a:r>
            <a:r>
              <a:rPr lang="en-US" sz="2500">
                <a:solidFill>
                  <a:schemeClr val="accent1"/>
                </a:solidFill>
              </a:rPr>
              <a:t>firstname&gt;lastname;</a:t>
            </a:r>
            <a:endParaRPr lang="bg-BG" sz="25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8. </a:t>
            </a:r>
            <a:r>
              <a:rPr lang="bg-BG"/>
              <a:t>Стандартни функции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2500"/>
              <a:t>Конкатенация(</a:t>
            </a:r>
            <a:r>
              <a:rPr lang="en-US" sz="2500"/>
              <a:t>CONCAT</a:t>
            </a:r>
            <a:r>
              <a:rPr lang="bg-BG" sz="2500"/>
              <a:t>):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500"/>
              <a:t>	 </a:t>
            </a:r>
            <a:r>
              <a:rPr lang="en-US" sz="2500">
                <a:solidFill>
                  <a:schemeClr val="accent1"/>
                </a:solidFill>
              </a:rPr>
              <a:t>CONCAT</a:t>
            </a:r>
            <a:r>
              <a:rPr lang="bg-BG" sz="2500">
                <a:solidFill>
                  <a:schemeClr val="accent1"/>
                </a:solidFill>
              </a:rPr>
              <a:t>(НИЗ1,НИЗ2,...,НИЗ</a:t>
            </a:r>
            <a:r>
              <a:rPr lang="en-US" sz="2500">
                <a:solidFill>
                  <a:schemeClr val="accent1"/>
                </a:solidFill>
              </a:rPr>
              <a:t>N</a:t>
            </a:r>
            <a:r>
              <a:rPr lang="bg-BG" sz="2500">
                <a:solidFill>
                  <a:schemeClr val="accent1"/>
                </a:solidFill>
              </a:rPr>
              <a:t>)</a:t>
            </a:r>
            <a:r>
              <a:rPr lang="en-US" sz="2500">
                <a:solidFill>
                  <a:schemeClr val="accent1"/>
                </a:solidFill>
              </a:rPr>
              <a:t>;</a:t>
            </a:r>
            <a:endParaRPr lang="bg-BG" sz="250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bg-BG" sz="2500"/>
              <a:t>Дължина(брой знакове):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500">
                <a:solidFill>
                  <a:schemeClr val="accent1"/>
                </a:solidFill>
              </a:rPr>
              <a:t>	</a:t>
            </a:r>
            <a:r>
              <a:rPr lang="en-US" sz="2500">
                <a:solidFill>
                  <a:schemeClr val="accent1"/>
                </a:solidFill>
              </a:rPr>
              <a:t>LENGTH(</a:t>
            </a:r>
            <a:r>
              <a:rPr lang="bg-BG" sz="2500">
                <a:solidFill>
                  <a:schemeClr val="accent1"/>
                </a:solidFill>
              </a:rPr>
              <a:t>НИЗ</a:t>
            </a:r>
            <a:r>
              <a:rPr lang="en-US" sz="2500">
                <a:solidFill>
                  <a:schemeClr val="accent1"/>
                </a:solidFill>
              </a:rPr>
              <a:t>)</a:t>
            </a:r>
            <a:r>
              <a:rPr lang="bg-BG" sz="2500">
                <a:solidFill>
                  <a:schemeClr val="accent1"/>
                </a:solidFill>
              </a:rPr>
              <a:t>-</a:t>
            </a:r>
            <a:r>
              <a:rPr lang="en-US" sz="2500"/>
              <a:t> </a:t>
            </a:r>
            <a:r>
              <a:rPr lang="bg-BG" sz="2500"/>
              <a:t>връща броя символи на низа(например: </a:t>
            </a:r>
            <a:r>
              <a:rPr lang="en-US" sz="2500"/>
              <a:t>length(firstname) </a:t>
            </a:r>
            <a:r>
              <a:rPr lang="bg-BG" sz="2500"/>
              <a:t>е 5);</a:t>
            </a:r>
          </a:p>
          <a:p>
            <a:pPr>
              <a:lnSpc>
                <a:spcPct val="90000"/>
              </a:lnSpc>
            </a:pPr>
            <a:r>
              <a:rPr lang="bg-BG" sz="2500"/>
              <a:t>Извличане на подниз: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bg-BG" sz="2500"/>
              <a:t>	</a:t>
            </a:r>
            <a:r>
              <a:rPr lang="en-US" sz="2500">
                <a:solidFill>
                  <a:schemeClr val="accent1"/>
                </a:solidFill>
              </a:rPr>
              <a:t>COPY(</a:t>
            </a:r>
            <a:r>
              <a:rPr lang="bg-BG" sz="2500">
                <a:solidFill>
                  <a:schemeClr val="accent1"/>
                </a:solidFill>
              </a:rPr>
              <a:t>НИЗ, ПОЗИЦИЯ, ДЪЛЖИНА</a:t>
            </a:r>
            <a:r>
              <a:rPr lang="en-US" sz="2500">
                <a:solidFill>
                  <a:schemeClr val="accent1"/>
                </a:solidFill>
              </a:rPr>
              <a:t>)</a:t>
            </a:r>
            <a:r>
              <a:rPr lang="bg-BG" sz="2500"/>
              <a:t>- връща подниз с зададената дължина, започваща от зададената позиция (пример: </a:t>
            </a:r>
            <a:r>
              <a:rPr lang="en-US" sz="2500"/>
              <a:t>copy(‘Ivan Vazov’, 6,3) </a:t>
            </a:r>
            <a:r>
              <a:rPr lang="bg-BG" sz="2500"/>
              <a:t>връща подниза ‘</a:t>
            </a:r>
            <a:r>
              <a:rPr lang="en-US" sz="2500"/>
              <a:t>Vaz</a:t>
            </a:r>
            <a:r>
              <a:rPr lang="bg-BG" sz="2500"/>
              <a:t>’);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105</TotalTime>
  <Words>185</Words>
  <Application>Microsoft Office PowerPoint</Application>
  <PresentationFormat>Презентация на цял екран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11</vt:i4>
      </vt:variant>
    </vt:vector>
  </HeadingPairs>
  <TitlesOfParts>
    <vt:vector size="16" baseType="lpstr">
      <vt:lpstr>Arial</vt:lpstr>
      <vt:lpstr>Times New Roman</vt:lpstr>
      <vt:lpstr>Verdana</vt:lpstr>
      <vt:lpstr>Wingdings</vt:lpstr>
      <vt:lpstr>Eclipse</vt:lpstr>
      <vt:lpstr>Текстов тип (знаков низ)</vt:lpstr>
      <vt:lpstr>1. Тип String</vt:lpstr>
      <vt:lpstr>2. Дефиниране на текстов тип</vt:lpstr>
      <vt:lpstr>3. Примери</vt:lpstr>
      <vt:lpstr>4. Правила за работа с текстов тип</vt:lpstr>
      <vt:lpstr>5. Операции с низове</vt:lpstr>
      <vt:lpstr>6. Операции с низове</vt:lpstr>
      <vt:lpstr>7. Операции с низове</vt:lpstr>
      <vt:lpstr>8. Стандартни функции</vt:lpstr>
      <vt:lpstr>9. Стандартни функции</vt:lpstr>
      <vt:lpstr>10. Стандартни процедури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Toni1</cp:lastModifiedBy>
  <cp:revision>3</cp:revision>
  <cp:lastPrinted>1601-01-01T00:00:00Z</cp:lastPrinted>
  <dcterms:created xsi:type="dcterms:W3CDTF">1601-01-01T00:00:00Z</dcterms:created>
  <dcterms:modified xsi:type="dcterms:W3CDTF">2012-09-28T12:22:38Z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