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819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819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819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grpSp>
          <p:nvGrpSpPr>
            <p:cNvPr id="819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19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820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5A62074-5B1C-4790-90F2-B38C80A79D26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9920D-C3D1-4846-8EB0-42BECBB00A62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82C56-2632-4965-8C1F-6F3EAF87F7BF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лавие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83AE1F4-4088-488F-B86E-B81C17536818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6CA16-75B4-477D-985D-5F850EB9A799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358ED-8D0A-4E9B-ADCB-FD6084F477FC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3D51B-200E-411B-BAB8-31C10CBE2A16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946D2-8166-4331-897F-A66C31D0D428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6C4D1-FD80-4EDB-8BF2-1D151B6CFC26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699FD-0B62-46F8-98B0-C37B110B5EC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64F7C-ACFE-41FB-9C62-04774D78BFF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3FD3A-6400-4BB7-8F14-5FA687D64C01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bg-BG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A70A5C-9065-4865-BC87-45D71DF6F7F3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bg-BG"/>
              <a:t>Масиви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9</a:t>
            </a:r>
            <a:r>
              <a:rPr lang="bg-BG" sz="4000"/>
              <a:t>. Въвеждане и извеждане на елементите на двумерен масив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/>
              <a:t>Въвеждане елементите на масив </a:t>
            </a:r>
            <a:r>
              <a:rPr lang="en-US"/>
              <a:t>arr3: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chemeClr val="hlink"/>
                </a:solidFill>
              </a:rPr>
              <a:t>For i:=1 to 10 do begin</a:t>
            </a:r>
            <a:endParaRPr lang="bg-BG">
              <a:solidFill>
                <a:schemeClr val="hlink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chemeClr val="hlink"/>
                </a:solidFill>
              </a:rPr>
              <a:t>For j:=1 to 5 do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chemeClr val="hlink"/>
                </a:solidFill>
              </a:rPr>
              <a:t>Read(arr3[i,j]); end;</a:t>
            </a:r>
            <a:endParaRPr lang="bg-BG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bg-BG"/>
              <a:t>Извеждане елементите на масив </a:t>
            </a:r>
            <a:r>
              <a:rPr lang="en-US"/>
              <a:t>arr3: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chemeClr val="hlink"/>
                </a:solidFill>
              </a:rPr>
              <a:t>For i:=1 to 10 do begin</a:t>
            </a:r>
            <a:endParaRPr lang="bg-BG">
              <a:solidFill>
                <a:schemeClr val="hlink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chemeClr val="hlink"/>
                </a:solidFill>
              </a:rPr>
              <a:t>For j:=1 to 5 do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chemeClr val="hlink"/>
                </a:solidFill>
              </a:rPr>
              <a:t>write(arr3[i,j]); end;</a:t>
            </a: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1. Понятие за тип масив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/>
              <a:t>Масивът е последователност от индексирани елементи от един и същ тип;</a:t>
            </a:r>
          </a:p>
          <a:p>
            <a:pPr>
              <a:lnSpc>
                <a:spcPct val="90000"/>
              </a:lnSpc>
            </a:pPr>
            <a:r>
              <a:rPr lang="bg-BG"/>
              <a:t>Достъпът до елемент става като се посочи името и индекса му;</a:t>
            </a:r>
          </a:p>
          <a:p>
            <a:pPr>
              <a:lnSpc>
                <a:spcPct val="90000"/>
              </a:lnSpc>
            </a:pPr>
            <a:r>
              <a:rPr lang="bg-BG"/>
              <a:t>Индекса е от дискретен тип;</a:t>
            </a:r>
          </a:p>
          <a:p>
            <a:pPr>
              <a:lnSpc>
                <a:spcPct val="90000"/>
              </a:lnSpc>
            </a:pPr>
            <a:r>
              <a:rPr lang="bg-BG"/>
              <a:t>Пример: </a:t>
            </a:r>
            <a:r>
              <a:rPr lang="bg-BG">
                <a:solidFill>
                  <a:schemeClr val="hlink"/>
                </a:solidFill>
              </a:rPr>
              <a:t>а</a:t>
            </a:r>
            <a:r>
              <a:rPr lang="bg-BG"/>
              <a:t> е масив, </a:t>
            </a:r>
            <a:r>
              <a:rPr lang="bg-BG">
                <a:solidFill>
                  <a:schemeClr val="hlink"/>
                </a:solidFill>
              </a:rPr>
              <a:t>а</a:t>
            </a:r>
            <a:r>
              <a:rPr lang="en-US">
                <a:solidFill>
                  <a:schemeClr val="hlink"/>
                </a:solidFill>
              </a:rPr>
              <a:t>[5]</a:t>
            </a:r>
            <a:r>
              <a:rPr lang="en-US"/>
              <a:t> e </a:t>
            </a:r>
            <a:r>
              <a:rPr lang="bg-BG"/>
              <a:t>5</a:t>
            </a:r>
            <a:r>
              <a:rPr lang="en-US"/>
              <a:t>-</a:t>
            </a:r>
            <a:r>
              <a:rPr lang="bg-BG"/>
              <a:t>тия елемент на масива 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</a:t>
            </a:r>
            <a:r>
              <a:rPr lang="bg-BG"/>
              <a:t>Дефиниране на тип масив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9812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Type </a:t>
            </a:r>
            <a:r>
              <a:rPr lang="bg-BG" sz="2400">
                <a:solidFill>
                  <a:schemeClr val="hlink"/>
                </a:solidFill>
              </a:rPr>
              <a:t>идентификатор=</a:t>
            </a:r>
            <a:r>
              <a:rPr lang="en-US" sz="2400">
                <a:solidFill>
                  <a:schemeClr val="hlink"/>
                </a:solidFill>
              </a:rPr>
              <a:t>array[</a:t>
            </a:r>
            <a:r>
              <a:rPr lang="bg-BG" sz="2400">
                <a:solidFill>
                  <a:schemeClr val="hlink"/>
                </a:solidFill>
              </a:rPr>
              <a:t>&lt;тип на 1-ви индекс&gt;</a:t>
            </a:r>
            <a:r>
              <a:rPr lang="en-US" sz="2400">
                <a:solidFill>
                  <a:schemeClr val="accent1"/>
                </a:solidFill>
              </a:rPr>
              <a:t>{</a:t>
            </a:r>
            <a:r>
              <a:rPr lang="bg-BG" sz="2400">
                <a:solidFill>
                  <a:schemeClr val="accent1"/>
                </a:solidFill>
              </a:rPr>
              <a:t>, &lt;тип на 2- ри индекс&gt;,..., &lt;тип на </a:t>
            </a:r>
            <a:r>
              <a:rPr lang="en-US" sz="2400">
                <a:solidFill>
                  <a:schemeClr val="accent1"/>
                </a:solidFill>
              </a:rPr>
              <a:t>n-</a:t>
            </a:r>
            <a:r>
              <a:rPr lang="bg-BG" sz="2400">
                <a:solidFill>
                  <a:schemeClr val="accent1"/>
                </a:solidFill>
              </a:rPr>
              <a:t>ти индекс&gt;</a:t>
            </a:r>
            <a:r>
              <a:rPr lang="en-US" sz="2400">
                <a:solidFill>
                  <a:schemeClr val="accent1"/>
                </a:solidFill>
              </a:rPr>
              <a:t>}</a:t>
            </a:r>
            <a:r>
              <a:rPr lang="en-US" sz="2400">
                <a:solidFill>
                  <a:schemeClr val="hlink"/>
                </a:solidFill>
              </a:rPr>
              <a:t>]</a:t>
            </a:r>
            <a:r>
              <a:rPr lang="bg-BG" sz="2400">
                <a:solidFill>
                  <a:schemeClr val="hlink"/>
                </a:solidFill>
              </a:rPr>
              <a:t> </a:t>
            </a:r>
            <a:r>
              <a:rPr lang="en-US" sz="2400">
                <a:solidFill>
                  <a:schemeClr val="hlink"/>
                </a:solidFill>
              </a:rPr>
              <a:t>of &lt;</a:t>
            </a:r>
            <a:r>
              <a:rPr lang="bg-BG" sz="2400">
                <a:solidFill>
                  <a:schemeClr val="hlink"/>
                </a:solidFill>
              </a:rPr>
              <a:t>базов тип</a:t>
            </a:r>
            <a:r>
              <a:rPr lang="en-US" sz="2400">
                <a:solidFill>
                  <a:schemeClr val="hlink"/>
                </a:solidFill>
              </a:rPr>
              <a:t>&gt;</a:t>
            </a:r>
            <a:r>
              <a:rPr lang="bg-BG" sz="2400">
                <a:solidFill>
                  <a:schemeClr val="hlink"/>
                </a:solidFill>
              </a:rPr>
              <a:t>;</a:t>
            </a:r>
          </a:p>
          <a:p>
            <a:pPr>
              <a:lnSpc>
                <a:spcPct val="90000"/>
              </a:lnSpc>
            </a:pPr>
            <a:r>
              <a:rPr lang="bg-BG" sz="2400"/>
              <a:t>&lt;тип на </a:t>
            </a:r>
            <a:r>
              <a:rPr lang="en-US" sz="2400"/>
              <a:t>i-</a:t>
            </a:r>
            <a:r>
              <a:rPr lang="bg-BG" sz="2400"/>
              <a:t>ти индекс&gt; е произволен дискретен тип;</a:t>
            </a:r>
          </a:p>
          <a:p>
            <a:pPr>
              <a:lnSpc>
                <a:spcPct val="90000"/>
              </a:lnSpc>
            </a:pPr>
            <a:r>
              <a:rPr lang="bg-BG" sz="2400"/>
              <a:t>Базовия тип е произволен</a:t>
            </a:r>
            <a:r>
              <a:rPr lang="en-US" sz="2400"/>
              <a:t>;</a:t>
            </a:r>
          </a:p>
          <a:p>
            <a:pPr>
              <a:lnSpc>
                <a:spcPct val="90000"/>
              </a:lnSpc>
            </a:pPr>
            <a:r>
              <a:rPr lang="bg-BG" sz="2400"/>
              <a:t>Примери: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Type massreal=array[1..10] of real; {</a:t>
            </a:r>
            <a:r>
              <a:rPr lang="bg-BG" sz="2000"/>
              <a:t>масив с 10 елемента от реален базов тип, индексирани от 1 до 10</a:t>
            </a:r>
            <a:r>
              <a:rPr lang="en-US" sz="2000"/>
              <a:t>}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Type masschar=array[byte] of char; {</a:t>
            </a:r>
            <a:r>
              <a:rPr lang="bg-BG" sz="2000"/>
              <a:t>масив с </a:t>
            </a:r>
            <a:r>
              <a:rPr lang="en-US" sz="2000"/>
              <a:t>256</a:t>
            </a:r>
            <a:r>
              <a:rPr lang="bg-BG" sz="2000"/>
              <a:t> елемента от знаков базов тип, индексирани от </a:t>
            </a:r>
            <a:r>
              <a:rPr lang="en-US" sz="2000"/>
              <a:t>0</a:t>
            </a:r>
            <a:r>
              <a:rPr lang="bg-BG" sz="2000"/>
              <a:t> до </a:t>
            </a:r>
            <a:r>
              <a:rPr lang="en-US" sz="2000"/>
              <a:t>255}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Type massbyte=array[‘a’..’z’] of byte; {</a:t>
            </a:r>
            <a:r>
              <a:rPr lang="bg-BG" sz="2000"/>
              <a:t>масив с </a:t>
            </a:r>
            <a:r>
              <a:rPr lang="en-US" sz="2000"/>
              <a:t>26</a:t>
            </a:r>
            <a:r>
              <a:rPr lang="bg-BG" sz="2000"/>
              <a:t> елемента от базов тип </a:t>
            </a:r>
            <a:r>
              <a:rPr lang="en-US" sz="2000"/>
              <a:t>byte</a:t>
            </a:r>
            <a:r>
              <a:rPr lang="bg-BG" sz="2000"/>
              <a:t>, индексирани от </a:t>
            </a:r>
            <a:r>
              <a:rPr lang="en-US" sz="2000"/>
              <a:t>‘a’</a:t>
            </a:r>
            <a:r>
              <a:rPr lang="bg-BG" sz="2000"/>
              <a:t> до </a:t>
            </a:r>
            <a:r>
              <a:rPr lang="en-US" sz="2000"/>
              <a:t>‘z’}</a:t>
            </a:r>
            <a:endParaRPr lang="bg-BG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3. Деклариране на променливи от тип масив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4638" indent="-274638"/>
            <a:r>
              <a:rPr lang="en-US"/>
              <a:t>Var </a:t>
            </a:r>
            <a:endParaRPr lang="bg-BG"/>
          </a:p>
          <a:p>
            <a:pPr marL="627063" lvl="1" indent="-173038">
              <a:buFont typeface="Wingdings" pitchFamily="2" charset="2"/>
              <a:buNone/>
            </a:pPr>
            <a:r>
              <a:rPr lang="bg-BG"/>
              <a:t>&lt;списък променливи&gt;</a:t>
            </a:r>
            <a:r>
              <a:rPr lang="en-US"/>
              <a:t>:</a:t>
            </a:r>
            <a:r>
              <a:rPr lang="bg-BG"/>
              <a:t>&lt;име на тип&gt;;</a:t>
            </a:r>
            <a:endParaRPr lang="en-US"/>
          </a:p>
          <a:p>
            <a:pPr marL="627063" lvl="1" indent="-173038">
              <a:buFont typeface="Wingdings" pitchFamily="2" charset="2"/>
              <a:buNone/>
            </a:pPr>
            <a:r>
              <a:rPr lang="bg-BG"/>
              <a:t>&lt;списък променливи&gt;</a:t>
            </a:r>
            <a:r>
              <a:rPr lang="en-US"/>
              <a:t>: array[</a:t>
            </a:r>
            <a:r>
              <a:rPr lang="bg-BG"/>
              <a:t>&lt;тип на 1-ви индекс&gt;</a:t>
            </a:r>
            <a:r>
              <a:rPr lang="en-US"/>
              <a:t>{</a:t>
            </a:r>
            <a:r>
              <a:rPr lang="bg-BG"/>
              <a:t>,&lt;тип на 2-ри</a:t>
            </a:r>
            <a:r>
              <a:rPr lang="en-US"/>
              <a:t> </a:t>
            </a:r>
            <a:r>
              <a:rPr lang="bg-BG"/>
              <a:t>индекс&gt;,...,&lt;тип на </a:t>
            </a:r>
            <a:r>
              <a:rPr lang="en-US"/>
              <a:t>n-</a:t>
            </a:r>
            <a:r>
              <a:rPr lang="bg-BG"/>
              <a:t>ти индекс&gt;</a:t>
            </a:r>
            <a:r>
              <a:rPr lang="en-US"/>
              <a:t>}]</a:t>
            </a:r>
            <a:r>
              <a:rPr lang="bg-BG"/>
              <a:t> </a:t>
            </a:r>
            <a:r>
              <a:rPr lang="en-US"/>
              <a:t>of  </a:t>
            </a:r>
            <a:r>
              <a:rPr lang="bg-BG"/>
              <a:t>базов тип</a:t>
            </a:r>
            <a:r>
              <a:rPr lang="en-US"/>
              <a:t>&gt;</a:t>
            </a:r>
            <a:r>
              <a:rPr lang="bg-BG"/>
              <a:t>;</a:t>
            </a:r>
            <a:endParaRPr lang="en-US"/>
          </a:p>
          <a:p>
            <a:pPr marL="274638" indent="-274638"/>
            <a:r>
              <a:rPr lang="bg-BG"/>
              <a:t>Примери:</a:t>
            </a:r>
          </a:p>
          <a:p>
            <a:pPr marL="627063" lvl="1" indent="-173038"/>
            <a:r>
              <a:rPr lang="en-US"/>
              <a:t>Arr1:masschar;</a:t>
            </a:r>
          </a:p>
          <a:p>
            <a:pPr marL="627063" lvl="1" indent="-173038"/>
            <a:r>
              <a:rPr lang="en-US"/>
              <a:t>Arr2:array[1..7] of integer;</a:t>
            </a:r>
            <a:endParaRPr lang="bg-BG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4. Достъп до елемент на масив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&lt;променлива от тип масив&gt;&lt;</a:t>
            </a:r>
            <a:r>
              <a:rPr lang="en-US"/>
              <a:t>[</a:t>
            </a:r>
            <a:r>
              <a:rPr lang="bg-BG"/>
              <a:t>индекс на елемента</a:t>
            </a:r>
            <a:r>
              <a:rPr lang="en-US"/>
              <a:t>]</a:t>
            </a:r>
            <a:r>
              <a:rPr lang="bg-BG"/>
              <a:t>&gt;</a:t>
            </a:r>
          </a:p>
          <a:p>
            <a:r>
              <a:rPr lang="bg-BG"/>
              <a:t>Примери:</a:t>
            </a:r>
          </a:p>
          <a:p>
            <a:pPr lvl="1"/>
            <a:r>
              <a:rPr lang="en-US"/>
              <a:t>Arr1[100]:=‘s’;</a:t>
            </a:r>
          </a:p>
          <a:p>
            <a:pPr lvl="1"/>
            <a:r>
              <a:rPr lang="en-US"/>
              <a:t>Arr2[6]:=3457+23554;</a:t>
            </a:r>
            <a:endParaRPr lang="bg-BG"/>
          </a:p>
          <a:p>
            <a:pPr>
              <a:buFont typeface="Wingdings" pitchFamily="2" charset="2"/>
              <a:buNone/>
            </a:pPr>
            <a:r>
              <a:rPr lang="bg-BG"/>
              <a:t>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5. Въвеждане и извеждане на елементите на масив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Въвеждане елементите на масив </a:t>
            </a:r>
            <a:r>
              <a:rPr lang="en-US"/>
              <a:t>arr2: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chemeClr val="hlink"/>
                </a:solidFill>
              </a:rPr>
              <a:t>For i:=1 to 7 do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chemeClr val="hlink"/>
                </a:solidFill>
              </a:rPr>
              <a:t>Read(arr2[i]);</a:t>
            </a:r>
            <a:endParaRPr lang="bg-BG">
              <a:solidFill>
                <a:schemeClr val="hlink"/>
              </a:solidFill>
            </a:endParaRPr>
          </a:p>
          <a:p>
            <a:r>
              <a:rPr lang="bg-BG"/>
              <a:t>Извеждане елементите на масив </a:t>
            </a:r>
            <a:r>
              <a:rPr lang="en-US"/>
              <a:t>arr2: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chemeClr val="hlink"/>
                </a:solidFill>
              </a:rPr>
              <a:t>For i:=1 to 7 do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chemeClr val="hlink"/>
                </a:solidFill>
              </a:rPr>
              <a:t>write(arr2[i]);</a:t>
            </a:r>
            <a:endParaRPr lang="bg-BG">
              <a:solidFill>
                <a:schemeClr val="hlink"/>
              </a:solidFill>
            </a:endParaRPr>
          </a:p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6. </a:t>
            </a:r>
            <a:r>
              <a:rPr lang="bg-BG" sz="3600"/>
              <a:t>Видове масиви в зависимост от множеството на дискретните им индекси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17713"/>
            <a:ext cx="8040688" cy="4114800"/>
          </a:xfrm>
        </p:spPr>
        <p:txBody>
          <a:bodyPr/>
          <a:lstStyle/>
          <a:p>
            <a:r>
              <a:rPr lang="bg-BG" sz="2800"/>
              <a:t>Едномерни- имат само едно множество от дискретен тип: </a:t>
            </a:r>
            <a:r>
              <a:rPr lang="bg-BG" sz="2800">
                <a:solidFill>
                  <a:schemeClr val="hlink"/>
                </a:solidFill>
              </a:rPr>
              <a:t>идентификатор=</a:t>
            </a:r>
            <a:r>
              <a:rPr lang="en-US" sz="2800">
                <a:solidFill>
                  <a:schemeClr val="hlink"/>
                </a:solidFill>
              </a:rPr>
              <a:t>array[</a:t>
            </a:r>
            <a:r>
              <a:rPr lang="bg-BG" sz="2800">
                <a:solidFill>
                  <a:schemeClr val="hlink"/>
                </a:solidFill>
              </a:rPr>
              <a:t>&lt;тип на 1-ви индекс&gt;</a:t>
            </a:r>
            <a:r>
              <a:rPr lang="en-US" sz="2800">
                <a:solidFill>
                  <a:schemeClr val="hlink"/>
                </a:solidFill>
              </a:rPr>
              <a:t>]</a:t>
            </a:r>
            <a:r>
              <a:rPr lang="bg-BG" sz="2800">
                <a:solidFill>
                  <a:schemeClr val="hlink"/>
                </a:solidFill>
              </a:rPr>
              <a:t> </a:t>
            </a:r>
            <a:r>
              <a:rPr lang="en-US" sz="2800">
                <a:solidFill>
                  <a:schemeClr val="hlink"/>
                </a:solidFill>
              </a:rPr>
              <a:t>of &lt;</a:t>
            </a:r>
            <a:r>
              <a:rPr lang="bg-BG" sz="2800">
                <a:solidFill>
                  <a:schemeClr val="hlink"/>
                </a:solidFill>
              </a:rPr>
              <a:t>базов тип</a:t>
            </a:r>
            <a:r>
              <a:rPr lang="en-US" sz="2800">
                <a:solidFill>
                  <a:schemeClr val="hlink"/>
                </a:solidFill>
              </a:rPr>
              <a:t>&gt;</a:t>
            </a:r>
            <a:r>
              <a:rPr lang="bg-BG" sz="2800">
                <a:solidFill>
                  <a:schemeClr val="hlink"/>
                </a:solidFill>
              </a:rPr>
              <a:t>;</a:t>
            </a:r>
            <a:r>
              <a:rPr lang="bg-BG" sz="2800"/>
              <a:t> </a:t>
            </a:r>
          </a:p>
          <a:p>
            <a:r>
              <a:rPr lang="bg-BG" sz="2800"/>
              <a:t>Двумерни- имат две множества от дискретен тип: </a:t>
            </a:r>
            <a:r>
              <a:rPr lang="bg-BG" sz="2800">
                <a:solidFill>
                  <a:schemeClr val="hlink"/>
                </a:solidFill>
              </a:rPr>
              <a:t>идентификатор=</a:t>
            </a:r>
            <a:r>
              <a:rPr lang="en-US" sz="2800">
                <a:solidFill>
                  <a:schemeClr val="hlink"/>
                </a:solidFill>
              </a:rPr>
              <a:t>array[</a:t>
            </a:r>
            <a:r>
              <a:rPr lang="bg-BG" sz="2800">
                <a:solidFill>
                  <a:schemeClr val="hlink"/>
                </a:solidFill>
              </a:rPr>
              <a:t>&lt;тип на 1-ви индекс&gt;, &lt;тип на 2-ри индекс&gt;</a:t>
            </a:r>
            <a:r>
              <a:rPr lang="en-US" sz="2800">
                <a:solidFill>
                  <a:schemeClr val="hlink"/>
                </a:solidFill>
              </a:rPr>
              <a:t>]</a:t>
            </a:r>
            <a:r>
              <a:rPr lang="bg-BG" sz="2800">
                <a:solidFill>
                  <a:schemeClr val="hlink"/>
                </a:solidFill>
              </a:rPr>
              <a:t> </a:t>
            </a:r>
            <a:r>
              <a:rPr lang="en-US" sz="2800">
                <a:solidFill>
                  <a:schemeClr val="hlink"/>
                </a:solidFill>
              </a:rPr>
              <a:t>of &lt;</a:t>
            </a:r>
            <a:r>
              <a:rPr lang="bg-BG" sz="2800">
                <a:solidFill>
                  <a:schemeClr val="hlink"/>
                </a:solidFill>
              </a:rPr>
              <a:t>базов тип</a:t>
            </a:r>
            <a:r>
              <a:rPr lang="en-US" sz="2800">
                <a:solidFill>
                  <a:schemeClr val="hlink"/>
                </a:solidFill>
              </a:rPr>
              <a:t>&gt;</a:t>
            </a:r>
            <a:r>
              <a:rPr lang="bg-BG" sz="2800">
                <a:solidFill>
                  <a:schemeClr val="hlink"/>
                </a:solidFill>
              </a:rPr>
              <a:t>;</a:t>
            </a:r>
          </a:p>
          <a:p>
            <a:r>
              <a:rPr lang="en-US" sz="2800"/>
              <a:t>N</a:t>
            </a:r>
            <a:r>
              <a:rPr lang="bg-BG" sz="2800"/>
              <a:t>-мерни- имат </a:t>
            </a:r>
            <a:r>
              <a:rPr lang="en-US" sz="2800"/>
              <a:t>n </a:t>
            </a:r>
            <a:r>
              <a:rPr lang="bg-BG" sz="2800"/>
              <a:t>множества от дискретен тип</a:t>
            </a:r>
            <a:r>
              <a:rPr lang="en-US" sz="2800"/>
              <a:t>;</a:t>
            </a:r>
            <a:endParaRPr lang="bg-BG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7. </a:t>
            </a:r>
            <a:r>
              <a:rPr lang="bg-BG"/>
              <a:t>Двумерен масив</a:t>
            </a:r>
          </a:p>
        </p:txBody>
      </p:sp>
      <p:graphicFrame>
        <p:nvGraphicFramePr>
          <p:cNvPr id="17097" name="Group 713"/>
          <p:cNvGraphicFramePr>
            <a:graphicFrameLocks noGrp="1"/>
          </p:cNvGraphicFramePr>
          <p:nvPr>
            <p:ph type="tbl" idx="1"/>
          </p:nvPr>
        </p:nvGraphicFramePr>
        <p:xfrm>
          <a:off x="1752600" y="1905000"/>
          <a:ext cx="6629400" cy="4343400"/>
        </p:xfrm>
        <a:graphic>
          <a:graphicData uri="http://schemas.openxmlformats.org/drawingml/2006/table">
            <a:tbl>
              <a:tblPr/>
              <a:tblGrid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A[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1,1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]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A[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1,2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]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A[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1,3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]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A[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1,4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]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A[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1,5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]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A[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2,1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]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A[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2,2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]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A[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2,3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]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A[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2,4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]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A[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2,5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]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A[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3,1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]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A[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3,2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]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A[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3,3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]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A[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3,4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]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A[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3,5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]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A[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4,1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]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A[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4,2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]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A[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4,3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]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A[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4,4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]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A[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4,5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]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A[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5,1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]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A[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5,2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]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A[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5,3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]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A[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5,4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]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A[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5,5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]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8. Примери за деклариране на двумерен масив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Type massreal=array[1..10</a:t>
            </a:r>
            <a:r>
              <a:rPr lang="bg-BG"/>
              <a:t>,1..5</a:t>
            </a:r>
            <a:r>
              <a:rPr lang="en-US"/>
              <a:t>] of real;</a:t>
            </a:r>
            <a:endParaRPr lang="bg-BG"/>
          </a:p>
          <a:p>
            <a:r>
              <a:rPr lang="en-US"/>
              <a:t>Var arr3:massreal;</a:t>
            </a:r>
          </a:p>
          <a:p>
            <a:pPr>
              <a:buFont typeface="Wingdings" pitchFamily="2" charset="2"/>
              <a:buNone/>
            </a:pPr>
            <a:r>
              <a:rPr lang="en-US"/>
              <a:t>		arr4:massint[0..5,6..10] of longint;</a:t>
            </a:r>
          </a:p>
          <a:p>
            <a:pPr>
              <a:buFont typeface="Wingdings" pitchFamily="2" charset="2"/>
              <a:buNone/>
            </a:pPr>
            <a:endParaRPr lang="bg-B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84</TotalTime>
  <Words>564</Words>
  <Application>Microsoft Office PowerPoint</Application>
  <PresentationFormat>Презентация на цял екран (4:3)</PresentationFormat>
  <Paragraphs>87</Paragraphs>
  <Slides>10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Blends</vt:lpstr>
      <vt:lpstr>Масиви </vt:lpstr>
      <vt:lpstr>1. Понятие за тип масив</vt:lpstr>
      <vt:lpstr>2. Дефиниране на тип масив</vt:lpstr>
      <vt:lpstr>3. Деклариране на променливи от тип масив</vt:lpstr>
      <vt:lpstr>4. Достъп до елемент на масив</vt:lpstr>
      <vt:lpstr>5. Въвеждане и извеждане на елементите на масив</vt:lpstr>
      <vt:lpstr>6. Видове масиви в зависимост от множеството на дискретните им индекси</vt:lpstr>
      <vt:lpstr>7. Двумерен масив</vt:lpstr>
      <vt:lpstr>8. Примери за деклариране на двумерен масив</vt:lpstr>
      <vt:lpstr>9. Въвеждане и извеждане на елементите на двумерен масив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Toni1</cp:lastModifiedBy>
  <cp:revision>3</cp:revision>
  <cp:lastPrinted>1601-01-01T00:00:00Z</cp:lastPrinted>
  <dcterms:created xsi:type="dcterms:W3CDTF">1601-01-01T00:00:00Z</dcterms:created>
  <dcterms:modified xsi:type="dcterms:W3CDTF">2012-09-28T12:22:17Z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