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433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434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434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</p:grpSp>
        <p:grpSp>
          <p:nvGrpSpPr>
            <p:cNvPr id="1434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434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434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</p:grp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</p:grpSp>
      <p:sp>
        <p:nvSpPr>
          <p:cNvPr id="143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bg-BG"/>
              <a:t>Click to edit Master title style</a:t>
            </a:r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bg-BG"/>
              <a:t>Click to edit Master subtitle style</a:t>
            </a:r>
          </a:p>
        </p:txBody>
      </p:sp>
      <p:sp>
        <p:nvSpPr>
          <p:cNvPr id="1435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bg-BG"/>
          </a:p>
        </p:txBody>
      </p:sp>
      <p:sp>
        <p:nvSpPr>
          <p:cNvPr id="1435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bg-BG"/>
          </a:p>
        </p:txBody>
      </p:sp>
      <p:sp>
        <p:nvSpPr>
          <p:cNvPr id="1435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776E70C-3B13-44B3-9D13-F0EB07DA4E74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565EF-738D-47CD-A986-1C8F12F0C71A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18F29-9471-436D-B153-FC3359529531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лавие, текст и 2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ата 5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долния колонтитул 6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" name="Контейнер за номер на слайда 7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ACFFC14-889C-4BDE-BC2D-6CE842BC90B2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0A2E3-B7AF-424E-AAFF-D3D329D2FA5C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41583-341F-4C41-85D3-004B8E83C974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9E8A2-6BDF-41CA-A083-23D02949654A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64E6E-96ED-4396-8AB8-5FE8A2054300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ABFD0-2085-476E-BA4C-ED860ECA6E70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66E78-DF8C-476B-9067-01786D81301E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72AD8-D0EE-4743-99A2-974E72D95A79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52B81-2F7E-42DC-995D-EABE67B0DC20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133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bg-BG"/>
          </a:p>
        </p:txBody>
      </p:sp>
      <p:sp>
        <p:nvSpPr>
          <p:cNvPr id="133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bg-BG"/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FE20700-AC0F-4477-BB8D-197A76B662BA}" type="slidenum">
              <a:rPr lang="bg-BG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http://www.designertoday.com/images/HOWTO/2001/July/CD_Extrude/tiem069.jpg" TargetMode="External"/><Relationship Id="rId7" Type="http://schemas.openxmlformats.org/officeDocument/2006/relationships/image" Target="http://www.designertoday.com/images/HOWTO/2001/July/CD_Extrude/tiem059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http://www.designertoday.com/images/HOWTO/2001/July/CD_Extrude/tiem060.jpg" TargetMode="External"/><Relationship Id="rId4" Type="http://schemas.openxmlformats.org/officeDocument/2006/relationships/image" Target="../media/image2.jpeg"/><Relationship Id="rId9" Type="http://schemas.openxmlformats.org/officeDocument/2006/relationships/image" Target="http://www.designertoday.com/images/HOWTO/2001/July/CD_Extrude/tiem064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designertoday.com/images/HOWTO/2001/July/CD_Extrude/tiem069.jpg" TargetMode="External"/><Relationship Id="rId7" Type="http://schemas.openxmlformats.org/officeDocument/2006/relationships/image" Target="http://www.designertoday.com/images/HOWTO/2001/July/CD_Extrude/tiem068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http://www.designertoday.com/images/HOWTO/2001/July/CD_Extrude/tiem064.jpg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http://img.liveinternet.ru/images/foto/1/888821/f_1539233.jpg" TargetMode="External"/><Relationship Id="rId7" Type="http://schemas.openxmlformats.org/officeDocument/2006/relationships/image" Target="http://img.liveinternet.ru/images/foto/1/888821/f_1539226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5" Type="http://schemas.openxmlformats.org/officeDocument/2006/relationships/image" Target="http://img.liveinternet.ru/images/foto/1/888821/f_1539344.jpg" TargetMode="External"/><Relationship Id="rId4" Type="http://schemas.openxmlformats.org/officeDocument/2006/relationships/image" Target="../media/image7.jpeg"/><Relationship Id="rId9" Type="http://schemas.openxmlformats.org/officeDocument/2006/relationships/image" Target="http://img.liveinternet.ru/images/foto/1/888821/f_1539228.jpg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http://img.liveinternet.ru/images/foto/1/888821/f_1539235.jpg" TargetMode="External"/><Relationship Id="rId7" Type="http://schemas.openxmlformats.org/officeDocument/2006/relationships/image" Target="http://img.liveinternet.ru/images/foto/1/888821/f_1539247.jpg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http://img.liveinternet.ru/images/foto/1/888821/f_1539243.jpg" TargetMode="External"/><Relationship Id="rId4" Type="http://schemas.openxmlformats.org/officeDocument/2006/relationships/image" Target="../media/image11.jpeg"/><Relationship Id="rId9" Type="http://schemas.openxmlformats.org/officeDocument/2006/relationships/image" Target="http://img.liveinternet.ru/images/foto/1/888821/f_1539251.jpg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http://img.liveinternet.ru/images/foto/1/888821/f_1539257.jpg" TargetMode="External"/><Relationship Id="rId7" Type="http://schemas.openxmlformats.org/officeDocument/2006/relationships/image" Target="http://img.liveinternet.ru/images/foto/1/888821/f_1539268.jpg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jpeg"/><Relationship Id="rId5" Type="http://schemas.openxmlformats.org/officeDocument/2006/relationships/image" Target="http://img.liveinternet.ru/images/foto/1/888821/f_1539273.jpg" TargetMode="External"/><Relationship Id="rId4" Type="http://schemas.openxmlformats.org/officeDocument/2006/relationships/image" Target="../media/image15.jpeg"/><Relationship Id="rId9" Type="http://schemas.openxmlformats.org/officeDocument/2006/relationships/image" Target="http://img.liveinternet.ru/images/foto/1/888821/f_1539275.jpg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13" Type="http://schemas.openxmlformats.org/officeDocument/2006/relationships/image" Target="http://img.liveinternet.ru/images/foto/1/888821/f_1539300.jpg" TargetMode="External"/><Relationship Id="rId3" Type="http://schemas.openxmlformats.org/officeDocument/2006/relationships/image" Target="http://img.liveinternet.ru/images/foto/1/888821/f_1539280.jpg" TargetMode="External"/><Relationship Id="rId7" Type="http://schemas.openxmlformats.org/officeDocument/2006/relationships/image" Target="http://img.liveinternet.ru/images/foto/1/888821/f_1539291.jpg" TargetMode="External"/><Relationship Id="rId12" Type="http://schemas.openxmlformats.org/officeDocument/2006/relationships/image" Target="../media/image23.jpeg"/><Relationship Id="rId17" Type="http://schemas.openxmlformats.org/officeDocument/2006/relationships/image" Target="http://img.liveinternet.ru/images/foto/1/888821/f_1539316.jpg" TargetMode="External"/><Relationship Id="rId2" Type="http://schemas.openxmlformats.org/officeDocument/2006/relationships/image" Target="../media/image18.jpeg"/><Relationship Id="rId16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11" Type="http://schemas.openxmlformats.org/officeDocument/2006/relationships/image" Target="http://img.liveinternet.ru/images/foto/1/888821/f_1539297.jpg" TargetMode="External"/><Relationship Id="rId5" Type="http://schemas.openxmlformats.org/officeDocument/2006/relationships/image" Target="http://img.liveinternet.ru/images/foto/1/888821/f_1539289.jpg" TargetMode="External"/><Relationship Id="rId15" Type="http://schemas.openxmlformats.org/officeDocument/2006/relationships/image" Target="http://img.liveinternet.ru/images/foto/1/888821/f_1539303.jpg" TargetMode="External"/><Relationship Id="rId10" Type="http://schemas.openxmlformats.org/officeDocument/2006/relationships/image" Target="../media/image22.jpeg"/><Relationship Id="rId4" Type="http://schemas.openxmlformats.org/officeDocument/2006/relationships/image" Target="../media/image19.jpeg"/><Relationship Id="rId9" Type="http://schemas.openxmlformats.org/officeDocument/2006/relationships/image" Target="http://img.liveinternet.ru/images/foto/1/888821/f_1539293.jpg" TargetMode="External"/><Relationship Id="rId14" Type="http://schemas.openxmlformats.org/officeDocument/2006/relationships/image" Target="../media/image2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http://img.liveinternet.ru/images/foto/1/888821/f_1539319.jpg" TargetMode="External"/><Relationship Id="rId7" Type="http://schemas.openxmlformats.org/officeDocument/2006/relationships/image" Target="http://img.liveinternet.ru/images/foto/1/888821/f_1539335.jpg" TargetMode="External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8.jpeg"/><Relationship Id="rId11" Type="http://schemas.openxmlformats.org/officeDocument/2006/relationships/image" Target="http://img.liveinternet.ru/images/foto/1/888821/f_1539344.jpg" TargetMode="External"/><Relationship Id="rId5" Type="http://schemas.openxmlformats.org/officeDocument/2006/relationships/image" Target="http://img.liveinternet.ru/images/foto/1/888821/f_1539329.jpg" TargetMode="External"/><Relationship Id="rId10" Type="http://schemas.openxmlformats.org/officeDocument/2006/relationships/image" Target="../media/image7.jpeg"/><Relationship Id="rId4" Type="http://schemas.openxmlformats.org/officeDocument/2006/relationships/image" Target="../media/image27.jpeg"/><Relationship Id="rId9" Type="http://schemas.openxmlformats.org/officeDocument/2006/relationships/image" Target="http://img.liveinternet.ru/images/foto/1/888821/f_1539339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/>
              <a:t>Практически упражнения с </a:t>
            </a:r>
            <a:r>
              <a:rPr lang="en-US"/>
              <a:t>CORELDRAW</a:t>
            </a:r>
            <a:r>
              <a:rPr lang="bg-BG"/>
              <a:t> (част </a:t>
            </a:r>
            <a:r>
              <a:rPr lang="en-US"/>
              <a:t>2</a:t>
            </a:r>
            <a:r>
              <a:rPr lang="bg-BG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74" name="Picture 14" descr="http://www.designertoday.com/images/HOWTO/2001/July/CD_Extrude/tiem069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467600" y="1524000"/>
            <a:ext cx="1371600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3" name="Picture 13" descr="http://www.designertoday.com/images/HOWTO/2001/July/CD_Extrude/tiem060.jp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315200" y="4724400"/>
            <a:ext cx="1582738" cy="190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Picture 12" descr="http://www.designertoday.com/images/HOWTO/2001/July/CD_Extrude/tiem059.jpg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6324600" y="3124200"/>
            <a:ext cx="2590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11" descr="http://www.designertoday.com/images/HOWTO/2001/July/CD_Extrude/tiem064.jpg"/>
          <p:cNvPicPr>
            <a:picLocks noChangeAspect="1" noChangeArrowheads="1"/>
          </p:cNvPicPr>
          <p:nvPr/>
        </p:nvPicPr>
        <p:blipFill>
          <a:blip r:embed="rId8" r:link="rId9" cstate="print"/>
          <a:srcRect/>
          <a:stretch>
            <a:fillRect/>
          </a:stretch>
        </p:blipFill>
        <p:spPr bwMode="auto">
          <a:xfrm>
            <a:off x="7086600" y="381000"/>
            <a:ext cx="1905000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6088062" cy="1462087"/>
          </a:xfrm>
        </p:spPr>
        <p:txBody>
          <a:bodyPr/>
          <a:lstStyle/>
          <a:p>
            <a:r>
              <a:rPr lang="bg-BG"/>
              <a:t>Практическа задача 1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72390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bg-BG" sz="2800"/>
              <a:t>	Създайте следното изображение, като следвате стъпките:</a:t>
            </a:r>
          </a:p>
          <a:p>
            <a:pPr lvl="1"/>
            <a:r>
              <a:rPr lang="ru-RU" sz="2400"/>
              <a:t>На</a:t>
            </a:r>
            <a:r>
              <a:rPr lang="bg-BG" sz="2400"/>
              <a:t>п</a:t>
            </a:r>
            <a:r>
              <a:rPr lang="ru-RU" sz="2400"/>
              <a:t>ишете буквата А и изберете подходящ шрифт</a:t>
            </a:r>
            <a:r>
              <a:rPr lang="bg-BG" sz="2400"/>
              <a:t>.</a:t>
            </a:r>
          </a:p>
          <a:p>
            <a:pPr lvl="1"/>
            <a:r>
              <a:rPr lang="bg-BG" sz="2400"/>
              <a:t>Задайте пространственост</a:t>
            </a:r>
            <a:r>
              <a:rPr lang="be-BY" sz="2400"/>
              <a:t>.</a:t>
            </a:r>
            <a:endParaRPr lang="bg-BG" sz="2400"/>
          </a:p>
          <a:p>
            <a:pPr lvl="1"/>
            <a:r>
              <a:rPr lang="ru-RU" sz="2400"/>
              <a:t>Вие можете да добавяте до 3 различни източника на светлина и да ги позиционирате около обекта. Добавят се от </a:t>
            </a:r>
            <a:r>
              <a:rPr lang="en-US" sz="2400"/>
              <a:t>properties</a:t>
            </a:r>
            <a:r>
              <a:rPr lang="ru-RU" sz="2400"/>
              <a:t>. Кликнете върху</a:t>
            </a:r>
            <a:r>
              <a:rPr lang="en-US" sz="2400"/>
              <a:t> 1 за да включи</a:t>
            </a:r>
            <a:r>
              <a:rPr lang="be-BY" sz="2400"/>
              <a:t>те</a:t>
            </a:r>
            <a:r>
              <a:rPr lang="en-US" sz="2400"/>
              <a:t> първия светлинен източник. И</a:t>
            </a:r>
            <a:r>
              <a:rPr lang="be-BY" sz="2400"/>
              <a:t>з</a:t>
            </a:r>
            <a:r>
              <a:rPr lang="en-US" sz="2400"/>
              <a:t>ползва</a:t>
            </a:r>
            <a:r>
              <a:rPr lang="be-BY" sz="2400"/>
              <a:t>йте</a:t>
            </a:r>
            <a:r>
              <a:rPr lang="en-US" sz="2400"/>
              <a:t> готовите характеристики на лентата</a:t>
            </a:r>
            <a:r>
              <a:rPr lang="bg-BG" sz="2400"/>
              <a:t> 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V="1">
            <a:off x="5715000" y="1524000"/>
            <a:ext cx="1981200" cy="6096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02" name="Picture 18" descr="http://www.designertoday.com/images/HOWTO/2001/July/CD_Extrude/tiem069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315200" y="3048000"/>
            <a:ext cx="1676400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1" name="Picture 17" descr="http://www.designertoday.com/images/HOWTO/2001/July/CD_Extrude/tiem064.jp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162800" y="4953000"/>
            <a:ext cx="18288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0" name="Picture 16" descr="http://www.designertoday.com/images/HOWTO/2001/July/CD_Extrude/tiem068.jpg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7162800" y="1379538"/>
            <a:ext cx="17526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Практическа задача 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6858000" cy="48402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Такива прости разпъвания могат и да се добавят и на прости обекти, като </a:t>
            </a:r>
            <a:r>
              <a:rPr lang="en-US" sz="2400"/>
              <a:t>експиреминтир</a:t>
            </a:r>
            <a:r>
              <a:rPr lang="be-BY" sz="2400"/>
              <a:t>ат</a:t>
            </a:r>
            <a:r>
              <a:rPr lang="en-US" sz="2400"/>
              <a:t>е с 3D ефекта. Една от техниките е и</a:t>
            </a:r>
            <a:r>
              <a:rPr lang="be-BY" sz="2400"/>
              <a:t>з</a:t>
            </a:r>
            <a:r>
              <a:rPr lang="en-US" sz="2400"/>
              <a:t>ползването на рамка, като обекта отзад е по-</a:t>
            </a:r>
            <a:r>
              <a:rPr lang="ru-RU" sz="2400"/>
              <a:t>голям. Постига </a:t>
            </a:r>
            <a:r>
              <a:rPr lang="en-US" sz="2400"/>
              <a:t>се като местим с </a:t>
            </a:r>
            <a:r>
              <a:rPr lang="bg-BG" sz="2400"/>
              <a:t>"x" </a:t>
            </a:r>
            <a:r>
              <a:rPr lang="en-US" sz="2400"/>
              <a:t>наоколо. Нужно е да нагласи</a:t>
            </a:r>
            <a:r>
              <a:rPr lang="be-BY" sz="2400"/>
              <a:t>те</a:t>
            </a:r>
            <a:r>
              <a:rPr lang="en-US" sz="2400"/>
              <a:t> външната линия на 1 </a:t>
            </a:r>
            <a:r>
              <a:rPr lang="ru-RU" sz="2400"/>
              <a:t>или повече според случея. Опитайте се да изключите източника на светлина. Тогава ще бъде пълнежа по бял. </a:t>
            </a:r>
            <a:endParaRPr lang="bg-BG" sz="2400"/>
          </a:p>
          <a:p>
            <a:pPr>
              <a:lnSpc>
                <a:spcPct val="80000"/>
              </a:lnSpc>
            </a:pPr>
            <a:r>
              <a:rPr lang="ru-RU" sz="2400"/>
              <a:t>Тук има още няколко идеи създадени със текст и с</a:t>
            </a:r>
            <a:r>
              <a:rPr lang="en-US" sz="2400"/>
              <a:t> променена дълбочина на точките на изчезване. Може</a:t>
            </a:r>
            <a:r>
              <a:rPr lang="be-BY" sz="2400"/>
              <a:t>те</a:t>
            </a:r>
            <a:r>
              <a:rPr lang="en-US" sz="2400"/>
              <a:t> да добави</a:t>
            </a:r>
            <a:r>
              <a:rPr lang="be-BY" sz="2400"/>
              <a:t>те</a:t>
            </a:r>
            <a:r>
              <a:rPr lang="en-US" sz="2400"/>
              <a:t> падащи сенки, ако преди това раздроби</a:t>
            </a:r>
            <a:r>
              <a:rPr lang="be-BY" sz="2400"/>
              <a:t>те. </a:t>
            </a:r>
            <a:r>
              <a:rPr lang="ru-RU" sz="2400"/>
              <a:t>Раздробяването става от меню </a:t>
            </a:r>
            <a:r>
              <a:rPr lang="be-BY" sz="2400"/>
              <a:t>А</a:t>
            </a:r>
            <a:r>
              <a:rPr lang="en-US" sz="2400"/>
              <a:t>rrange</a:t>
            </a:r>
            <a:r>
              <a:rPr lang="bg-BG" sz="240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61" name="Picture 29" descr="user posted image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620000" y="5410200"/>
            <a:ext cx="11906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3" name="Picture 21" descr="user posted image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391400" y="228600"/>
            <a:ext cx="165258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Практическа задача </a:t>
            </a:r>
            <a:r>
              <a:rPr lang="en-US"/>
              <a:t>2</a:t>
            </a:r>
            <a:endParaRPr lang="bg-BG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017713"/>
            <a:ext cx="7086600" cy="48402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800"/>
              <a:t>	Създайте следното изображение, като следвате стъпките:</a:t>
            </a:r>
          </a:p>
          <a:p>
            <a:pPr lvl="1">
              <a:lnSpc>
                <a:spcPct val="80000"/>
              </a:lnSpc>
            </a:pPr>
            <a:r>
              <a:rPr lang="ru-RU" sz="2000"/>
              <a:t>Изберете инструмента </a:t>
            </a:r>
            <a:r>
              <a:rPr lang="en-US" sz="2000" b="1"/>
              <a:t>Ellipse Tool</a:t>
            </a:r>
            <a:r>
              <a:rPr lang="ru-RU" sz="2000"/>
              <a:t>, и натиснете клавиша </a:t>
            </a:r>
            <a:r>
              <a:rPr lang="en-US" sz="2000"/>
              <a:t>Ctrl</a:t>
            </a:r>
            <a:r>
              <a:rPr lang="ru-RU" sz="2000"/>
              <a:t>, нарисувайте две окръжности. Диаметъра на единия е по</a:t>
            </a:r>
            <a:r>
              <a:rPr lang="en-US" sz="2000"/>
              <a:t>-</a:t>
            </a:r>
            <a:r>
              <a:rPr lang="ru-RU" sz="2000"/>
              <a:t>голям от другия. Малката окръжност оцветете като използвате инструмента </a:t>
            </a:r>
            <a:r>
              <a:rPr lang="en-US" sz="2000" b="1"/>
              <a:t>Fointain Fill</a:t>
            </a:r>
            <a:r>
              <a:rPr lang="ru-RU" sz="2000"/>
              <a:t>, така че горната окръжност да е по-тъмна от долната</a:t>
            </a:r>
            <a:r>
              <a:rPr lang="bg-BG" sz="2000"/>
              <a:t> </a:t>
            </a:r>
            <a:r>
              <a:rPr lang="bg-BG" sz="2400"/>
              <a:t>;</a:t>
            </a:r>
          </a:p>
          <a:p>
            <a:pPr lvl="1">
              <a:lnSpc>
                <a:spcPct val="80000"/>
              </a:lnSpc>
            </a:pPr>
            <a:r>
              <a:rPr lang="ru-RU" sz="2000"/>
              <a:t>Голямата окръжност оцветете в такъв цвят какъвто е малката отдолу</a:t>
            </a:r>
            <a:r>
              <a:rPr lang="en-US" sz="2000"/>
              <a:t>(</a:t>
            </a:r>
            <a:r>
              <a:rPr lang="ru-RU" sz="2000"/>
              <a:t>в нашия случай цвят</a:t>
            </a:r>
            <a:r>
              <a:rPr lang="en-US" sz="2000"/>
              <a:t> Turquoise). </a:t>
            </a:r>
            <a:r>
              <a:rPr lang="ru-RU" sz="2000"/>
              <a:t>После променете с </a:t>
            </a:r>
            <a:r>
              <a:rPr lang="en-US" sz="2000" b="1"/>
              <a:t>Interactive Transparency Tool</a:t>
            </a:r>
            <a:r>
              <a:rPr lang="en-US" sz="2000"/>
              <a:t>:</a:t>
            </a:r>
            <a:endParaRPr lang="ru-RU" sz="2000"/>
          </a:p>
          <a:p>
            <a:pPr lvl="1">
              <a:lnSpc>
                <a:spcPct val="80000"/>
              </a:lnSpc>
            </a:pPr>
            <a:r>
              <a:rPr lang="ru-RU" sz="2000"/>
              <a:t>Важно е голямата окръжност да е под малката. Махнете и контура на обектите с </a:t>
            </a:r>
            <a:r>
              <a:rPr lang="en-US" sz="2000"/>
              <a:t>Object Properties</a:t>
            </a:r>
            <a:r>
              <a:rPr lang="ru-RU" sz="2000"/>
              <a:t> -&gt; </a:t>
            </a:r>
            <a:r>
              <a:rPr lang="en-US" sz="2000"/>
              <a:t>Outline</a:t>
            </a:r>
            <a:r>
              <a:rPr lang="ru-RU" sz="2000"/>
              <a:t> -&gt; </a:t>
            </a:r>
            <a:r>
              <a:rPr lang="en-US" sz="2000"/>
              <a:t>Widht</a:t>
            </a:r>
            <a:r>
              <a:rPr lang="ru-RU" sz="2000"/>
              <a:t> -&gt; </a:t>
            </a:r>
            <a:r>
              <a:rPr lang="en-US" sz="2000"/>
              <a:t>None</a:t>
            </a:r>
            <a:r>
              <a:rPr lang="ru-RU" sz="2000"/>
              <a:t> получава се приблизително следния вид:</a:t>
            </a:r>
            <a:r>
              <a:rPr lang="bg-BG" sz="2000"/>
              <a:t> </a:t>
            </a: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V="1">
            <a:off x="5715000" y="1676400"/>
            <a:ext cx="1752600" cy="4572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pic>
        <p:nvPicPr>
          <p:cNvPr id="18454" name="Picture 22" descr="user posted image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7543800" y="2209800"/>
            <a:ext cx="131603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5" name="Picture 23" descr="user posted image"/>
          <p:cNvPicPr>
            <a:picLocks noChangeAspect="1" noChangeArrowheads="1"/>
          </p:cNvPicPr>
          <p:nvPr/>
        </p:nvPicPr>
        <p:blipFill>
          <a:blip r:embed="rId8" r:link="rId9" cstate="print"/>
          <a:srcRect/>
          <a:stretch>
            <a:fillRect/>
          </a:stretch>
        </p:blipFill>
        <p:spPr bwMode="auto">
          <a:xfrm>
            <a:off x="7696200" y="4038600"/>
            <a:ext cx="114458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8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bg-BG"/>
              <a:t>Практическа задача </a:t>
            </a:r>
            <a:r>
              <a:rPr lang="en-US"/>
              <a:t>2</a:t>
            </a:r>
            <a:endParaRPr lang="bg-BG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228600" y="1905000"/>
            <a:ext cx="6019800" cy="484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ru-RU" sz="2400"/>
              <a:t>Отново с инструмента </a:t>
            </a:r>
            <a:r>
              <a:rPr lang="en-US" sz="2400" b="1"/>
              <a:t>Ellipse Tool</a:t>
            </a:r>
            <a:r>
              <a:rPr lang="ru-RU" sz="2400"/>
              <a:t> рисувате овал. 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ru-RU" sz="2400"/>
              <a:t>Оцветявате с бял цвят и махате контура. Променяте с </a:t>
            </a:r>
            <a:r>
              <a:rPr lang="en-US" sz="2400" b="1"/>
              <a:t>Interactive Transparency Tool</a:t>
            </a:r>
            <a:r>
              <a:rPr lang="ru-RU" sz="2400"/>
              <a:t>: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ru-RU" sz="2400"/>
              <a:t>Отново избирате инструмента </a:t>
            </a:r>
            <a:r>
              <a:rPr lang="en-US" sz="2400" b="1"/>
              <a:t>Ellipse Tool</a:t>
            </a:r>
            <a:r>
              <a:rPr lang="ru-RU" sz="2400"/>
              <a:t> и рисувате окръжност. Оцветявате в черен цвят.</a:t>
            </a:r>
            <a:r>
              <a:rPr lang="en-US" sz="2400"/>
              <a:t> </a:t>
            </a:r>
            <a:r>
              <a:rPr lang="ru-RU" sz="2400"/>
              <a:t>Избирате </a:t>
            </a:r>
            <a:r>
              <a:rPr lang="en-US" sz="2400"/>
              <a:t>Ctrl</a:t>
            </a:r>
            <a:r>
              <a:rPr lang="ru-RU" sz="2400"/>
              <a:t>+</a:t>
            </a:r>
            <a:r>
              <a:rPr lang="en-US" sz="2400"/>
              <a:t>Page Down</a:t>
            </a:r>
            <a:r>
              <a:rPr lang="ru-RU" sz="2400"/>
              <a:t>. Използвате </a:t>
            </a:r>
            <a:r>
              <a:rPr lang="en-US" sz="2400" b="1"/>
              <a:t>Interactive Transparency Tool</a:t>
            </a:r>
            <a:r>
              <a:rPr lang="ru-RU" sz="2400"/>
              <a:t>, до пълното обезцветявяне на черния кръг ето така</a:t>
            </a:r>
            <a:r>
              <a:rPr lang="en-US" sz="2800"/>
              <a:t>:</a:t>
            </a:r>
            <a:endParaRPr lang="bg-BG" sz="2800"/>
          </a:p>
        </p:txBody>
      </p:sp>
      <p:pic>
        <p:nvPicPr>
          <p:cNvPr id="20493" name="Picture 13" descr="user posted image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391400" y="1600200"/>
            <a:ext cx="1143000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4" name="Picture 14" descr="user posted image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467600" y="2819400"/>
            <a:ext cx="113347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5" name="Picture 15" descr="user posted image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7391400" y="4038600"/>
            <a:ext cx="1219200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6" name="Picture 16" descr="user posted image"/>
          <p:cNvPicPr>
            <a:picLocks noChangeAspect="1" noChangeArrowheads="1"/>
          </p:cNvPicPr>
          <p:nvPr/>
        </p:nvPicPr>
        <p:blipFill>
          <a:blip r:embed="rId8" r:link="rId9" cstate="print"/>
          <a:srcRect/>
          <a:stretch>
            <a:fillRect/>
          </a:stretch>
        </p:blipFill>
        <p:spPr bwMode="auto">
          <a:xfrm>
            <a:off x="7162800" y="5410200"/>
            <a:ext cx="1514475" cy="123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Практическа задача </a:t>
            </a:r>
            <a:r>
              <a:rPr lang="en-US"/>
              <a:t>2</a:t>
            </a:r>
            <a:endParaRPr lang="bg-BG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2017713"/>
            <a:ext cx="6629400" cy="42306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Променяте </a:t>
            </a:r>
            <a:r>
              <a:rPr lang="en-US" sz="2400" b="1"/>
              <a:t>Interactive Drop Shadow Tool</a:t>
            </a:r>
            <a:r>
              <a:rPr lang="en-US" sz="2400"/>
              <a:t> с настройки:</a:t>
            </a:r>
            <a:r>
              <a:rPr lang="ru-RU" sz="2400"/>
              <a:t>Цвят </a:t>
            </a:r>
            <a:r>
              <a:rPr lang="en-US" sz="2400"/>
              <a:t>Ice Blue;</a:t>
            </a:r>
          </a:p>
          <a:p>
            <a:pPr>
              <a:lnSpc>
                <a:spcPct val="90000"/>
              </a:lnSpc>
            </a:pPr>
            <a:r>
              <a:rPr lang="ru-RU" sz="2400"/>
              <a:t>С помоща на следващата окръжност ще направите цвят за падащата шарка. Последователноста на действията е</a:t>
            </a:r>
            <a:r>
              <a:rPr lang="en-US" sz="2400"/>
              <a:t>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 b="1"/>
              <a:t>Interactive Transparency Tool</a:t>
            </a:r>
            <a:r>
              <a:rPr lang="en-US" sz="2400"/>
              <a:t> и пр</a:t>
            </a:r>
            <a:r>
              <a:rPr lang="ru-RU" sz="2400"/>
              <a:t>оменяте </a:t>
            </a:r>
            <a:r>
              <a:rPr lang="en-US" sz="2400" b="1"/>
              <a:t>Interactive Drop Shadow Tool</a:t>
            </a:r>
            <a:r>
              <a:rPr lang="en-US" sz="2400"/>
              <a:t> с нас</a:t>
            </a:r>
            <a:r>
              <a:rPr lang="ru-RU" sz="2400"/>
              <a:t>тройки</a:t>
            </a:r>
            <a:r>
              <a:rPr lang="en-US" sz="2400"/>
              <a:t>:</a:t>
            </a:r>
          </a:p>
          <a:p>
            <a:pPr>
              <a:lnSpc>
                <a:spcPct val="90000"/>
              </a:lnSpc>
            </a:pPr>
            <a:r>
              <a:rPr lang="ru-RU" sz="2400"/>
              <a:t>Избирате </a:t>
            </a:r>
            <a:r>
              <a:rPr lang="en-US" sz="2400"/>
              <a:t>Shift</a:t>
            </a:r>
            <a:r>
              <a:rPr lang="ru-RU" sz="2400"/>
              <a:t>+</a:t>
            </a:r>
            <a:r>
              <a:rPr lang="en-US" sz="2400"/>
              <a:t>Page Down</a:t>
            </a:r>
            <a:r>
              <a:rPr lang="ru-RU" sz="2400"/>
              <a:t>. Приблизително се получава това:</a:t>
            </a:r>
            <a:endParaRPr lang="bg-BG" sz="2400"/>
          </a:p>
        </p:txBody>
      </p:sp>
      <p:pic>
        <p:nvPicPr>
          <p:cNvPr id="23572" name="Picture 20" descr="user posted image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800600" y="1752600"/>
            <a:ext cx="42291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3" name="Picture 21" descr="user posted image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2057400" y="3810000"/>
            <a:ext cx="43434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4" name="Picture 22" descr="user posted image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7010400" y="2438400"/>
            <a:ext cx="17240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5" name="Picture 23" descr="user posted image"/>
          <p:cNvPicPr>
            <a:picLocks noChangeAspect="1" noChangeArrowheads="1"/>
          </p:cNvPicPr>
          <p:nvPr/>
        </p:nvPicPr>
        <p:blipFill>
          <a:blip r:embed="rId8" r:link="rId9" cstate="print"/>
          <a:srcRect/>
          <a:stretch>
            <a:fillRect/>
          </a:stretch>
        </p:blipFill>
        <p:spPr bwMode="auto">
          <a:xfrm>
            <a:off x="7010400" y="4419600"/>
            <a:ext cx="1743075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bg-BG"/>
              <a:t>Практическа задача </a:t>
            </a:r>
            <a:r>
              <a:rPr lang="en-US"/>
              <a:t>2</a:t>
            </a:r>
            <a:endParaRPr lang="bg-BG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-152400" y="1905000"/>
            <a:ext cx="6172200" cy="484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ru-RU" sz="2000"/>
              <a:t>Следващата шарка създавате така: Рисувате две окръжности:</a:t>
            </a:r>
            <a:r>
              <a:rPr lang="en-US" sz="2000"/>
              <a:t> </a:t>
            </a:r>
            <a:r>
              <a:rPr lang="ru-RU" sz="2000"/>
              <a:t>Разделяте ги и избирате </a:t>
            </a:r>
            <a:r>
              <a:rPr lang="en-US" sz="2000" b="1"/>
              <a:t>Back Minus Front</a:t>
            </a:r>
            <a:r>
              <a:rPr lang="en-US" sz="2400"/>
              <a:t>;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ru-RU" sz="2000"/>
              <a:t>Приблизително се получава това</a:t>
            </a:r>
            <a:r>
              <a:rPr lang="en-US" sz="2000"/>
              <a:t>:</a:t>
            </a:r>
            <a:r>
              <a:rPr lang="ru-RU" sz="2000"/>
              <a:t> Рисувате още една окръжност</a:t>
            </a:r>
            <a:r>
              <a:rPr lang="en-US" sz="2000"/>
              <a:t> </a:t>
            </a:r>
            <a:r>
              <a:rPr lang="bg-BG" sz="2000"/>
              <a:t>и</a:t>
            </a:r>
            <a:r>
              <a:rPr lang="ru-RU" sz="2000"/>
              <a:t> отново избирате </a:t>
            </a:r>
            <a:r>
              <a:rPr lang="en-US" sz="2000" b="1"/>
              <a:t>Back Minus Front</a:t>
            </a:r>
            <a:r>
              <a:rPr lang="ru-RU" sz="2000"/>
              <a:t>:</a:t>
            </a:r>
            <a:r>
              <a:rPr lang="bg-BG" sz="2400"/>
              <a:t> 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ru-RU" sz="2000"/>
              <a:t>Повтаряте тази последователност още един път</a:t>
            </a:r>
            <a:r>
              <a:rPr lang="bg-BG" sz="2400"/>
              <a:t>;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ru-RU" sz="2000"/>
              <a:t>Отделяте този контур</a:t>
            </a:r>
            <a:r>
              <a:rPr lang="en-US" sz="2000"/>
              <a:t>, </a:t>
            </a:r>
            <a:r>
              <a:rPr lang="ru-RU" sz="2000"/>
              <a:t>оцветявате</a:t>
            </a:r>
            <a:r>
              <a:rPr lang="en-US" sz="2000"/>
              <a:t>, </a:t>
            </a:r>
            <a:r>
              <a:rPr lang="ru-RU" sz="2000"/>
              <a:t>махате рамката и променяте </a:t>
            </a:r>
            <a:r>
              <a:rPr lang="en-US" sz="2000" b="1"/>
              <a:t>Interactive Transparency Tool</a:t>
            </a:r>
            <a:r>
              <a:rPr lang="bg-BG" sz="2400"/>
              <a:t> </a:t>
            </a:r>
          </a:p>
        </p:txBody>
      </p:sp>
      <p:pic>
        <p:nvPicPr>
          <p:cNvPr id="24589" name="Picture 13" descr="user posted image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772400" y="1447800"/>
            <a:ext cx="118110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0" name="Picture 14" descr="user posted image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6096000" y="2438400"/>
            <a:ext cx="21336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1" name="Picture 15" descr="user posted image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6400800" y="3124200"/>
            <a:ext cx="10144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2" name="Picture 16" descr="user posted image"/>
          <p:cNvPicPr>
            <a:picLocks noChangeAspect="1" noChangeArrowheads="1"/>
          </p:cNvPicPr>
          <p:nvPr/>
        </p:nvPicPr>
        <p:blipFill>
          <a:blip r:embed="rId8" r:link="rId9" cstate="print"/>
          <a:srcRect/>
          <a:stretch>
            <a:fillRect/>
          </a:stretch>
        </p:blipFill>
        <p:spPr bwMode="auto">
          <a:xfrm>
            <a:off x="7620000" y="3124200"/>
            <a:ext cx="1333500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3" name="Picture 17" descr="user posted image"/>
          <p:cNvPicPr>
            <a:picLocks noChangeAspect="1" noChangeArrowheads="1"/>
          </p:cNvPicPr>
          <p:nvPr/>
        </p:nvPicPr>
        <p:blipFill>
          <a:blip r:embed="rId10" r:link="rId11" cstate="print"/>
          <a:srcRect/>
          <a:stretch>
            <a:fillRect/>
          </a:stretch>
        </p:blipFill>
        <p:spPr bwMode="auto">
          <a:xfrm>
            <a:off x="6477000" y="4495800"/>
            <a:ext cx="84931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4" name="Picture 18" descr="user posted image"/>
          <p:cNvPicPr>
            <a:picLocks noChangeAspect="1" noChangeArrowheads="1"/>
          </p:cNvPicPr>
          <p:nvPr/>
        </p:nvPicPr>
        <p:blipFill>
          <a:blip r:embed="rId12" r:link="rId13" cstate="print"/>
          <a:srcRect/>
          <a:stretch>
            <a:fillRect/>
          </a:stretch>
        </p:blipFill>
        <p:spPr bwMode="auto">
          <a:xfrm>
            <a:off x="7467600" y="4495800"/>
            <a:ext cx="774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5" name="Picture 19" descr="user posted image"/>
          <p:cNvPicPr>
            <a:picLocks noChangeAspect="1" noChangeArrowheads="1"/>
          </p:cNvPicPr>
          <p:nvPr/>
        </p:nvPicPr>
        <p:blipFill>
          <a:blip r:embed="rId14" r:link="rId15" cstate="print"/>
          <a:srcRect/>
          <a:stretch>
            <a:fillRect/>
          </a:stretch>
        </p:blipFill>
        <p:spPr bwMode="auto">
          <a:xfrm>
            <a:off x="8229600" y="4800600"/>
            <a:ext cx="7524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6" name="Picture 20" descr="user posted image"/>
          <p:cNvPicPr>
            <a:picLocks noChangeAspect="1" noChangeArrowheads="1"/>
          </p:cNvPicPr>
          <p:nvPr/>
        </p:nvPicPr>
        <p:blipFill>
          <a:blip r:embed="rId16" r:link="rId17" cstate="print"/>
          <a:srcRect/>
          <a:stretch>
            <a:fillRect/>
          </a:stretch>
        </p:blipFill>
        <p:spPr bwMode="auto">
          <a:xfrm>
            <a:off x="5410200" y="5410200"/>
            <a:ext cx="12573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Практическа задача </a:t>
            </a:r>
            <a:r>
              <a:rPr lang="en-US"/>
              <a:t>2</a:t>
            </a:r>
            <a:endParaRPr lang="bg-BG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2017713"/>
            <a:ext cx="6629400" cy="4230687"/>
          </a:xfrm>
        </p:spPr>
        <p:txBody>
          <a:bodyPr/>
          <a:lstStyle/>
          <a:p>
            <a:r>
              <a:rPr lang="ru-RU" sz="2400"/>
              <a:t>Дублирате близо до другия обект:</a:t>
            </a:r>
          </a:p>
          <a:p>
            <a:r>
              <a:rPr lang="ru-RU" sz="2400"/>
              <a:t>Дублирате отново целия допълнителен обект и поставяте отдолу на топката новия обект: Правим и надпис. Избирате инструмента </a:t>
            </a:r>
            <a:r>
              <a:rPr lang="en-US" sz="2400" b="1"/>
              <a:t>Text tool</a:t>
            </a:r>
            <a:r>
              <a:rPr lang="ru-RU" sz="2400"/>
              <a:t>, пишете думата и разполагате върху горния обект:</a:t>
            </a:r>
            <a:endParaRPr lang="bg-BG" sz="2400"/>
          </a:p>
          <a:p>
            <a:r>
              <a:rPr lang="ru-RU" sz="2400"/>
              <a:t>Променяте с </a:t>
            </a:r>
            <a:r>
              <a:rPr lang="en-US" sz="2400" b="1"/>
              <a:t>Interactive Envelope Tool</a:t>
            </a:r>
            <a:endParaRPr lang="ru-RU" sz="2400"/>
          </a:p>
          <a:p>
            <a:r>
              <a:rPr lang="ru-RU" sz="2400"/>
              <a:t>Оцветявате в бял цвят и прилагате </a:t>
            </a:r>
            <a:r>
              <a:rPr lang="en-US" sz="2400" b="1"/>
              <a:t>Interactive Transparency Tool</a:t>
            </a:r>
            <a:r>
              <a:rPr lang="en-US" sz="2400"/>
              <a:t>.</a:t>
            </a:r>
            <a:endParaRPr lang="bg-BG" sz="2400"/>
          </a:p>
        </p:txBody>
      </p:sp>
      <p:pic>
        <p:nvPicPr>
          <p:cNvPr id="25608" name="Picture 8" descr="user posted image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6781800" y="1905000"/>
            <a:ext cx="1076325" cy="105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9" name="Picture 9" descr="user posted image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924800" y="2590800"/>
            <a:ext cx="1104900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0" name="Picture 10" descr="user posted image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6869113" y="3581400"/>
            <a:ext cx="12033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1" name="Picture 11" descr="user posted image"/>
          <p:cNvPicPr>
            <a:picLocks noChangeAspect="1" noChangeArrowheads="1"/>
          </p:cNvPicPr>
          <p:nvPr/>
        </p:nvPicPr>
        <p:blipFill>
          <a:blip r:embed="rId8" r:link="rId9" cstate="print"/>
          <a:srcRect/>
          <a:stretch>
            <a:fillRect/>
          </a:stretch>
        </p:blipFill>
        <p:spPr bwMode="auto">
          <a:xfrm>
            <a:off x="7696200" y="4876800"/>
            <a:ext cx="12382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2" name="Picture 12" descr="user posted image"/>
          <p:cNvPicPr>
            <a:picLocks noChangeAspect="1" noChangeArrowheads="1"/>
          </p:cNvPicPr>
          <p:nvPr/>
        </p:nvPicPr>
        <p:blipFill>
          <a:blip r:embed="rId10" r:link="rId11" cstate="print"/>
          <a:srcRect/>
          <a:stretch>
            <a:fillRect/>
          </a:stretch>
        </p:blipFill>
        <p:spPr bwMode="auto">
          <a:xfrm>
            <a:off x="5946775" y="5257800"/>
            <a:ext cx="142557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99</TotalTime>
  <Words>357</Words>
  <Application>Microsoft Office PowerPoint</Application>
  <PresentationFormat>Презентация на цял екран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8</vt:i4>
      </vt:variant>
    </vt:vector>
  </HeadingPairs>
  <TitlesOfParts>
    <vt:vector size="12" baseType="lpstr">
      <vt:lpstr>Arial</vt:lpstr>
      <vt:lpstr>Tahoma</vt:lpstr>
      <vt:lpstr>Wingdings</vt:lpstr>
      <vt:lpstr>Blends</vt:lpstr>
      <vt:lpstr>Практически упражнения с CORELDRAW (част 2)</vt:lpstr>
      <vt:lpstr>Практическа задача 1</vt:lpstr>
      <vt:lpstr>Практическа задача 1</vt:lpstr>
      <vt:lpstr>Практическа задача 2</vt:lpstr>
      <vt:lpstr>Практическа задача 2</vt:lpstr>
      <vt:lpstr>Практическа задача 2</vt:lpstr>
      <vt:lpstr>Практическа задача 2</vt:lpstr>
      <vt:lpstr>Практическа задача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Toni1</cp:lastModifiedBy>
  <cp:revision>4</cp:revision>
  <cp:lastPrinted>1601-01-01T00:00:00Z</cp:lastPrinted>
  <dcterms:created xsi:type="dcterms:W3CDTF">1601-01-01T00:00:00Z</dcterms:created>
  <dcterms:modified xsi:type="dcterms:W3CDTF">2012-10-08T13:36:39Z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