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  <p:sldId id="270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82" r:id="rId18"/>
    <p:sldId id="283" r:id="rId19"/>
    <p:sldId id="284" r:id="rId20"/>
    <p:sldId id="285" r:id="rId21"/>
    <p:sldId id="275" r:id="rId22"/>
    <p:sldId id="286" r:id="rId23"/>
    <p:sldId id="287" r:id="rId24"/>
    <p:sldId id="289" r:id="rId25"/>
    <p:sldId id="288" r:id="rId26"/>
    <p:sldId id="276" r:id="rId27"/>
    <p:sldId id="290" r:id="rId28"/>
    <p:sldId id="291" r:id="rId29"/>
    <p:sldId id="292" r:id="rId30"/>
    <p:sldId id="293" r:id="rId31"/>
    <p:sldId id="277" r:id="rId32"/>
    <p:sldId id="294" r:id="rId33"/>
    <p:sldId id="295" r:id="rId34"/>
    <p:sldId id="296" r:id="rId35"/>
    <p:sldId id="297" r:id="rId36"/>
    <p:sldId id="278" r:id="rId37"/>
    <p:sldId id="298" r:id="rId38"/>
    <p:sldId id="299" r:id="rId39"/>
    <p:sldId id="300" r:id="rId40"/>
    <p:sldId id="301" r:id="rId41"/>
    <p:sldId id="279" r:id="rId42"/>
    <p:sldId id="302" r:id="rId43"/>
    <p:sldId id="303" r:id="rId44"/>
    <p:sldId id="304" r:id="rId45"/>
    <p:sldId id="305" r:id="rId46"/>
    <p:sldId id="280" r:id="rId47"/>
    <p:sldId id="306" r:id="rId48"/>
    <p:sldId id="307" r:id="rId49"/>
    <p:sldId id="308" r:id="rId50"/>
    <p:sldId id="309" r:id="rId51"/>
    <p:sldId id="281" r:id="rId52"/>
    <p:sldId id="310" r:id="rId53"/>
    <p:sldId id="311" r:id="rId54"/>
    <p:sldId id="312" r:id="rId55"/>
    <p:sldId id="313" r:id="rId56"/>
    <p:sldId id="316" r:id="rId57"/>
    <p:sldId id="317" r:id="rId58"/>
    <p:sldId id="318" r:id="rId59"/>
    <p:sldId id="319" r:id="rId6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84" autoAdjust="0"/>
  </p:normalViewPr>
  <p:slideViewPr>
    <p:cSldViewPr>
      <p:cViewPr varScale="1">
        <p:scale>
          <a:sx n="60" d="100"/>
          <a:sy n="6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944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183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495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94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39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063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473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578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822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310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1A798-DF84-4355-8C19-8E7B81260652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D7A8-93A3-414D-B26D-8D04B4B42B7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973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70;&#1089;&#1077;&#1080;&#1085;\Desktop\prezentaciq%20adi\Rihanna---Diamonds-Tutorial--How-to-Play-on-Piano--In-the-Sky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ihanna---Diamonds-Tutorial--How-to-Play-on-Piano--In-the-Sk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14364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853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947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137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374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760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sp>
        <p:nvSpPr>
          <p:cNvPr id="15" name="Закръглен правоъгълник 14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grpSp>
        <p:nvGrpSpPr>
          <p:cNvPr id="11" name="Групиране 10"/>
          <p:cNvGrpSpPr/>
          <p:nvPr/>
        </p:nvGrpSpPr>
        <p:grpSpPr>
          <a:xfrm rot="18802537">
            <a:off x="5802978" y="5360390"/>
            <a:ext cx="678327" cy="1385413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2" name="Равнобедрен триъгълник 11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3" name="Правоъгълник 12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1937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13543E-6 L -0.43628 -0.611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-305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1259632" y="1192978"/>
            <a:ext cx="6868722" cy="346015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Операционната система</a:t>
            </a:r>
            <a:r>
              <a:rPr lang="bg-BG" sz="2000">
                <a:solidFill>
                  <a:schemeClr val="tx1"/>
                </a:solidFill>
              </a:rPr>
              <a:t> (ОС) е основна част </a:t>
            </a:r>
            <a:r>
              <a:rPr lang="bg-BG" sz="2000" smtClean="0">
                <a:solidFill>
                  <a:schemeClr val="tx1"/>
                </a:solidFill>
              </a:rPr>
              <a:t>от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компютърния</a:t>
            </a:r>
            <a:r>
              <a:rPr lang="bg-BG" sz="2000">
                <a:solidFill>
                  <a:schemeClr val="tx1"/>
                </a:solidFill>
              </a:rPr>
              <a:t> системен софтуер, която управлява и координира работата на </a:t>
            </a:r>
            <a:r>
              <a:rPr lang="bg-BG" sz="2000" smtClean="0">
                <a:solidFill>
                  <a:schemeClr val="tx1"/>
                </a:solidFill>
              </a:rPr>
              <a:t>процесора и </a:t>
            </a:r>
            <a:r>
              <a:rPr lang="bg-BG" sz="2000">
                <a:solidFill>
                  <a:schemeClr val="tx1"/>
                </a:solidFill>
              </a:rPr>
              <a:t>устройствата в компютърната система. Тя обслужва работата </a:t>
            </a:r>
            <a:r>
              <a:rPr lang="bg-BG" sz="2000" smtClean="0">
                <a:solidFill>
                  <a:schemeClr val="tx1"/>
                </a:solidFill>
              </a:rPr>
              <a:t>на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приложния </a:t>
            </a:r>
            <a:r>
              <a:rPr lang="bg-BG" sz="2000">
                <a:solidFill>
                  <a:schemeClr val="tx1"/>
                </a:solidFill>
              </a:rPr>
              <a:t>софтуер, като заделя необходимите за </a:t>
            </a:r>
            <a:r>
              <a:rPr lang="bg-BG" sz="2000" smtClean="0">
                <a:solidFill>
                  <a:schemeClr val="tx1"/>
                </a:solidFill>
              </a:rPr>
              <a:t>това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хардуерни</a:t>
            </a:r>
            <a:r>
              <a:rPr lang="bg-BG" sz="2000">
                <a:solidFill>
                  <a:schemeClr val="tx1"/>
                </a:solidFill>
              </a:rPr>
              <a:t> ресурси и контролира достъпа на </a:t>
            </a:r>
            <a:r>
              <a:rPr lang="bg-BG" sz="2000" smtClean="0">
                <a:solidFill>
                  <a:schemeClr val="tx1"/>
                </a:solidFill>
              </a:rPr>
              <a:t>различните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приложения до </a:t>
            </a:r>
            <a:r>
              <a:rPr lang="bg-BG" sz="2000">
                <a:solidFill>
                  <a:schemeClr val="tx1"/>
                </a:solidFill>
              </a:rPr>
              <a:t>тях</a:t>
            </a:r>
            <a:r>
              <a:rPr lang="bg-BG" sz="2000" smtClean="0">
                <a:solidFill>
                  <a:schemeClr val="tx1"/>
                </a:solidFill>
              </a:rPr>
              <a:t>.</a:t>
            </a:r>
            <a:r>
              <a:rPr lang="bg-BG" sz="2000"/>
              <a:t> </a:t>
            </a:r>
            <a:r>
              <a:rPr lang="bg-BG" sz="2000">
                <a:solidFill>
                  <a:schemeClr val="tx1"/>
                </a:solidFill>
              </a:rPr>
              <a:t>ОС дават достъп на приложния софтуер и на потребителите до определен набор от функционалности. </a:t>
            </a:r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2375756" y="103649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smtClean="0">
                <a:solidFill>
                  <a:schemeClr val="tx1"/>
                </a:solidFill>
              </a:rPr>
              <a:t>Операционна </a:t>
            </a:r>
            <a:r>
              <a:rPr lang="bg-BG" sz="24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/>
          </a:p>
        </p:txBody>
      </p:sp>
      <p:pic>
        <p:nvPicPr>
          <p:cNvPr id="4" name="Picture 2" descr="https://encrypted-tbn1.gstatic.com/images?q=tbn:ANd9GcQ2Ic2d1MWZJqEHUal9wmhFJejhJ9rwiVZGNfxjVe702f15s3eD8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3176"/>
            <a:ext cx="2143140" cy="18958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2" descr="https://encrypted-tbn1.gstatic.com/images?q=tbn:ANd9GcRrk3ysJ20eujGKqQz2NrFSA5qd0Vav7DftVdUeNxnf7_V40IP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54" y="4958238"/>
            <a:ext cx="3168352" cy="19703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7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fad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схема: алтернативен процес 2"/>
          <p:cNvSpPr/>
          <p:nvPr/>
        </p:nvSpPr>
        <p:spPr>
          <a:xfrm>
            <a:off x="2375756" y="103649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smtClean="0">
                <a:solidFill>
                  <a:schemeClr val="tx1"/>
                </a:solidFill>
              </a:rPr>
              <a:t>Операционна </a:t>
            </a:r>
            <a:r>
              <a:rPr lang="bg-BG" sz="24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/>
          </a:p>
        </p:txBody>
      </p:sp>
      <p:pic>
        <p:nvPicPr>
          <p:cNvPr id="4" name="Picture 2" descr="https://encrypted-tbn1.gstatic.com/images?q=tbn:ANd9GcQ2Ic2d1MWZJqEHUal9wmhFJejhJ9rwiVZGNfxjVe702f15s3eD8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3176"/>
            <a:ext cx="2143140" cy="18958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2" descr="https://encrypted-tbn1.gstatic.com/images?q=tbn:ANd9GcRrk3ysJ20eujGKqQz2NrFSA5qd0Vav7DftVdUeNxnf7_V40IP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54" y="4887642"/>
            <a:ext cx="3168352" cy="19703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иране 11"/>
          <p:cNvGrpSpPr/>
          <p:nvPr/>
        </p:nvGrpSpPr>
        <p:grpSpPr>
          <a:xfrm rot="2683129">
            <a:off x="3769732" y="5060427"/>
            <a:ext cx="648072" cy="1638182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3" name="Равнобедрен триъгълник 12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4" name="Правоъгълник 13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  <p:sp>
        <p:nvSpPr>
          <p:cNvPr id="15" name="Блоксхема: алтернативен процес 14"/>
          <p:cNvSpPr/>
          <p:nvPr/>
        </p:nvSpPr>
        <p:spPr>
          <a:xfrm>
            <a:off x="1259632" y="1192978"/>
            <a:ext cx="6868722" cy="346015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Операционната система</a:t>
            </a:r>
            <a:r>
              <a:rPr lang="bg-BG" sz="2000">
                <a:solidFill>
                  <a:schemeClr val="tx1"/>
                </a:solidFill>
              </a:rPr>
              <a:t> (ОС) е основна част </a:t>
            </a:r>
            <a:r>
              <a:rPr lang="bg-BG" sz="2000" smtClean="0">
                <a:solidFill>
                  <a:schemeClr val="tx1"/>
                </a:solidFill>
              </a:rPr>
              <a:t>от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компютърния</a:t>
            </a:r>
            <a:r>
              <a:rPr lang="bg-BG" sz="2000">
                <a:solidFill>
                  <a:schemeClr val="tx1"/>
                </a:solidFill>
              </a:rPr>
              <a:t> системен софтуер, която управлява и координира работата на </a:t>
            </a:r>
            <a:r>
              <a:rPr lang="bg-BG" sz="2000" smtClean="0">
                <a:solidFill>
                  <a:schemeClr val="tx1"/>
                </a:solidFill>
              </a:rPr>
              <a:t>процесора и </a:t>
            </a:r>
            <a:r>
              <a:rPr lang="bg-BG" sz="2000">
                <a:solidFill>
                  <a:schemeClr val="tx1"/>
                </a:solidFill>
              </a:rPr>
              <a:t>устройствата в компютърната система. Тя обслужва работата </a:t>
            </a:r>
            <a:r>
              <a:rPr lang="bg-BG" sz="2000" smtClean="0">
                <a:solidFill>
                  <a:schemeClr val="tx1"/>
                </a:solidFill>
              </a:rPr>
              <a:t>на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приложния </a:t>
            </a:r>
            <a:r>
              <a:rPr lang="bg-BG" sz="2000">
                <a:solidFill>
                  <a:schemeClr val="tx1"/>
                </a:solidFill>
              </a:rPr>
              <a:t>софтуер, като заделя необходимите за </a:t>
            </a:r>
            <a:r>
              <a:rPr lang="bg-BG" sz="2000" smtClean="0">
                <a:solidFill>
                  <a:schemeClr val="tx1"/>
                </a:solidFill>
              </a:rPr>
              <a:t>това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хардуерни</a:t>
            </a:r>
            <a:r>
              <a:rPr lang="bg-BG" sz="2000">
                <a:solidFill>
                  <a:schemeClr val="tx1"/>
                </a:solidFill>
              </a:rPr>
              <a:t> ресурси и контролира достъпа на </a:t>
            </a:r>
            <a:r>
              <a:rPr lang="bg-BG" sz="2000" smtClean="0">
                <a:solidFill>
                  <a:schemeClr val="tx1"/>
                </a:solidFill>
              </a:rPr>
              <a:t>различните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приложения до </a:t>
            </a:r>
            <a:r>
              <a:rPr lang="bg-BG" sz="2000">
                <a:solidFill>
                  <a:schemeClr val="tx1"/>
                </a:solidFill>
              </a:rPr>
              <a:t>тях</a:t>
            </a:r>
            <a:r>
              <a:rPr lang="bg-BG" sz="2000" smtClean="0">
                <a:solidFill>
                  <a:schemeClr val="tx1"/>
                </a:solidFill>
              </a:rPr>
              <a:t>.</a:t>
            </a:r>
            <a:r>
              <a:rPr lang="bg-BG" sz="2000"/>
              <a:t> </a:t>
            </a:r>
            <a:r>
              <a:rPr lang="bg-BG" sz="2000">
                <a:solidFill>
                  <a:schemeClr val="tx1"/>
                </a:solidFill>
              </a:rPr>
              <a:t>ОС дават достъп на приложния софтуер и на потребителите до определен набор от функционалности. </a:t>
            </a:r>
          </a:p>
        </p:txBody>
      </p:sp>
    </p:spTree>
    <p:extLst>
      <p:ext uri="{BB962C8B-B14F-4D97-AF65-F5344CB8AC3E}">
        <p14:creationId xmlns:p14="http://schemas.microsoft.com/office/powerpoint/2010/main" val="341634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схема: алтернативен процес 2"/>
          <p:cNvSpPr/>
          <p:nvPr/>
        </p:nvSpPr>
        <p:spPr>
          <a:xfrm>
            <a:off x="2375756" y="103649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smtClean="0">
                <a:solidFill>
                  <a:schemeClr val="tx1"/>
                </a:solidFill>
              </a:rPr>
              <a:t>Операционна </a:t>
            </a:r>
            <a:r>
              <a:rPr lang="bg-BG" sz="24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/>
          </a:p>
        </p:txBody>
      </p:sp>
      <p:pic>
        <p:nvPicPr>
          <p:cNvPr id="4" name="Picture 2" descr="https://encrypted-tbn1.gstatic.com/images?q=tbn:ANd9GcQ2Ic2d1MWZJqEHUal9wmhFJejhJ9rwiVZGNfxjVe702f15s3eD8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3176"/>
            <a:ext cx="2143140" cy="18958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2" descr="https://encrypted-tbn1.gstatic.com/images?q=tbn:ANd9GcRrk3ysJ20eujGKqQz2NrFSA5qd0Vav7DftVdUeNxnf7_V40IP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54" y="4887642"/>
            <a:ext cx="3168352" cy="19703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множение 5"/>
          <p:cNvSpPr/>
          <p:nvPr/>
        </p:nvSpPr>
        <p:spPr>
          <a:xfrm>
            <a:off x="7774053" y="103649"/>
            <a:ext cx="1128473" cy="7920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15" name="Блоксхема: алтернативен процес 14"/>
          <p:cNvSpPr/>
          <p:nvPr/>
        </p:nvSpPr>
        <p:spPr>
          <a:xfrm>
            <a:off x="1259632" y="1192978"/>
            <a:ext cx="6868722" cy="346015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Операционната система</a:t>
            </a:r>
            <a:r>
              <a:rPr lang="bg-BG" sz="2000">
                <a:solidFill>
                  <a:schemeClr val="tx1"/>
                </a:solidFill>
              </a:rPr>
              <a:t> (ОС) е основна част </a:t>
            </a:r>
            <a:r>
              <a:rPr lang="bg-BG" sz="2000" smtClean="0">
                <a:solidFill>
                  <a:schemeClr val="tx1"/>
                </a:solidFill>
              </a:rPr>
              <a:t>от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компютърния</a:t>
            </a:r>
            <a:r>
              <a:rPr lang="bg-BG" sz="2000">
                <a:solidFill>
                  <a:schemeClr val="tx1"/>
                </a:solidFill>
              </a:rPr>
              <a:t> системен софтуер, която управлява и координира работата на </a:t>
            </a:r>
            <a:r>
              <a:rPr lang="bg-BG" sz="2000" smtClean="0">
                <a:solidFill>
                  <a:schemeClr val="tx1"/>
                </a:solidFill>
              </a:rPr>
              <a:t>процесора и </a:t>
            </a:r>
            <a:r>
              <a:rPr lang="bg-BG" sz="2000">
                <a:solidFill>
                  <a:schemeClr val="tx1"/>
                </a:solidFill>
              </a:rPr>
              <a:t>устройствата в компютърната система. Тя обслужва работата </a:t>
            </a:r>
            <a:r>
              <a:rPr lang="bg-BG" sz="2000" smtClean="0">
                <a:solidFill>
                  <a:schemeClr val="tx1"/>
                </a:solidFill>
              </a:rPr>
              <a:t>на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приложния </a:t>
            </a:r>
            <a:r>
              <a:rPr lang="bg-BG" sz="2000">
                <a:solidFill>
                  <a:schemeClr val="tx1"/>
                </a:solidFill>
              </a:rPr>
              <a:t>софтуер, като заделя необходимите за </a:t>
            </a:r>
            <a:r>
              <a:rPr lang="bg-BG" sz="2000" smtClean="0">
                <a:solidFill>
                  <a:schemeClr val="tx1"/>
                </a:solidFill>
              </a:rPr>
              <a:t>това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хардуерни</a:t>
            </a:r>
            <a:r>
              <a:rPr lang="bg-BG" sz="2000">
                <a:solidFill>
                  <a:schemeClr val="tx1"/>
                </a:solidFill>
              </a:rPr>
              <a:t> ресурси и контролира достъпа на </a:t>
            </a:r>
            <a:r>
              <a:rPr lang="bg-BG" sz="2000" smtClean="0">
                <a:solidFill>
                  <a:schemeClr val="tx1"/>
                </a:solidFill>
              </a:rPr>
              <a:t>различните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bg-BG" sz="2000" smtClean="0">
                <a:solidFill>
                  <a:schemeClr val="tx1"/>
                </a:solidFill>
              </a:rPr>
              <a:t>приложения до </a:t>
            </a:r>
            <a:r>
              <a:rPr lang="bg-BG" sz="2000">
                <a:solidFill>
                  <a:schemeClr val="tx1"/>
                </a:solidFill>
              </a:rPr>
              <a:t>тях</a:t>
            </a:r>
            <a:r>
              <a:rPr lang="bg-BG" sz="2000" smtClean="0">
                <a:solidFill>
                  <a:schemeClr val="tx1"/>
                </a:solidFill>
              </a:rPr>
              <a:t>.</a:t>
            </a:r>
            <a:r>
              <a:rPr lang="bg-BG" sz="2000"/>
              <a:t> </a:t>
            </a:r>
            <a:r>
              <a:rPr lang="bg-BG" sz="2000">
                <a:solidFill>
                  <a:schemeClr val="tx1"/>
                </a:solidFill>
              </a:rPr>
              <a:t>ОС дават достъп на приложния софтуер и на потребителите до определен набор от функционалности. </a:t>
            </a:r>
          </a:p>
        </p:txBody>
      </p:sp>
      <p:grpSp>
        <p:nvGrpSpPr>
          <p:cNvPr id="12" name="Групиране 11"/>
          <p:cNvGrpSpPr/>
          <p:nvPr/>
        </p:nvGrpSpPr>
        <p:grpSpPr>
          <a:xfrm rot="2613375">
            <a:off x="3769732" y="5060427"/>
            <a:ext cx="648072" cy="1638182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3" name="Равнобедрен триъгълник 12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4" name="Правоъгълник 13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640193906"/>
      </p:ext>
    </p:extLst>
  </p:cSld>
  <p:clrMapOvr>
    <a:masterClrMapping/>
  </p:clrMapOvr>
  <p:transition spd="med" advClick="0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7 -3.37416E-7 L 0.40382 -0.7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-35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892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747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grpSp>
        <p:nvGrpSpPr>
          <p:cNvPr id="11" name="Групиране 10"/>
          <p:cNvGrpSpPr/>
          <p:nvPr/>
        </p:nvGrpSpPr>
        <p:grpSpPr>
          <a:xfrm rot="20333611">
            <a:off x="5770327" y="5450608"/>
            <a:ext cx="677639" cy="133012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2" name="Равнобедрен триъгълник 11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3" name="Правоъгълник 12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  <p:sp>
        <p:nvSpPr>
          <p:cNvPr id="14" name="Закръглен правоъгълник 13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5" name="Закръглен правоъгълник 14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14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7379E-6 L -0.15226 -0.62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22" y="-310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2737659" y="818974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История и основни принципи</a:t>
            </a:r>
          </a:p>
          <a:p>
            <a:pPr algn="ctr"/>
            <a:endParaRPr lang="bg-BG" dirty="0"/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0" y="2172051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Програмите, предшествуващи разработката на ОС, са </a:t>
            </a:r>
            <a:r>
              <a:rPr lang="ru-RU" sz="2000" smtClean="0">
                <a:solidFill>
                  <a:schemeClr val="tx1"/>
                </a:solidFill>
              </a:rPr>
              <a:t>служебни програми, </a:t>
            </a:r>
            <a:r>
              <a:rPr lang="ru-RU" sz="2000" dirty="0" smtClean="0">
                <a:solidFill>
                  <a:schemeClr val="tx1"/>
                </a:solidFill>
              </a:rPr>
              <a:t>както и библиотеки на често използвани подпрограми, които започват да се разработват с появата на компютрите от първо поколение в края на 40-те години. Служебните програми намаляват обема на необходимите физически манипулации от страна на оператора, а библиотеките позволяват да се избегне многократното програмиране на едни и </a:t>
            </a:r>
            <a:r>
              <a:rPr lang="ru-RU" sz="2000" smtClean="0">
                <a:solidFill>
                  <a:schemeClr val="tx1"/>
                </a:solidFill>
              </a:rPr>
              <a:t>същи действия</a:t>
            </a:r>
            <a:endParaRPr lang="bg-BG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0.gstatic.com/images?q=tbn:ANd9GcQCdX1SdwJOjUSw18928h3AbO6_Rq0lecMGJ103RI-SvBRoTqa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2807"/>
            <a:ext cx="2181225" cy="20955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4" descr="https://encrypted-tbn0.gstatic.com/images?q=tbn:ANd9GcQ33MoU3KUMrWDGJTwNCpBkP9MSW1CDKPCUoLXypGkVTChAPtD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0147" y="4895366"/>
            <a:ext cx="1928793" cy="19287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</p:spTree>
    <p:extLst>
      <p:ext uri="{BB962C8B-B14F-4D97-AF65-F5344CB8AC3E}">
        <p14:creationId xmlns:p14="http://schemas.microsoft.com/office/powerpoint/2010/main" val="37522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2000">
        <p:fade/>
      </p:transition>
    </mc:Choice>
    <mc:Fallback xmlns="">
      <p:transition spd="slow" advClick="0" advTm="2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2737659" y="818974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История и основни принципи</a:t>
            </a:r>
          </a:p>
          <a:p>
            <a:pPr algn="ctr"/>
            <a:endParaRPr lang="bg-BG" dirty="0"/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0" y="2172051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Програмите, предшествуващи разработката на ОС, са </a:t>
            </a:r>
            <a:r>
              <a:rPr lang="ru-RU" sz="2000" smtClean="0">
                <a:solidFill>
                  <a:schemeClr val="tx1"/>
                </a:solidFill>
              </a:rPr>
              <a:t>служебни програми</a:t>
            </a:r>
            <a:r>
              <a:rPr lang="en-US" sz="2000" smtClean="0">
                <a:solidFill>
                  <a:schemeClr val="tx1"/>
                </a:solidFill>
              </a:rPr>
              <a:t>, </a:t>
            </a:r>
            <a:r>
              <a:rPr lang="ru-RU" sz="2000" smtClean="0">
                <a:solidFill>
                  <a:schemeClr val="tx1"/>
                </a:solidFill>
              </a:rPr>
              <a:t>както </a:t>
            </a:r>
            <a:r>
              <a:rPr lang="ru-RU" sz="2000" dirty="0" smtClean="0">
                <a:solidFill>
                  <a:schemeClr val="tx1"/>
                </a:solidFill>
              </a:rPr>
              <a:t>и библиотеки на често използвани подпрограми, които започват да се разработват с появата на компютрите от първо поколение в края на 40-те години. Служебните програми намаляват обема на необходимите физически манипулации от страна на оператора, а библиотеките позволяват да се избегне многократното програмиране на едни и </a:t>
            </a:r>
            <a:r>
              <a:rPr lang="ru-RU" sz="2000" smtClean="0">
                <a:solidFill>
                  <a:schemeClr val="tx1"/>
                </a:solidFill>
              </a:rPr>
              <a:t>същи действия.</a:t>
            </a:r>
            <a:endParaRPr lang="bg-BG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0.gstatic.com/images?q=tbn:ANd9GcQCdX1SdwJOjUSw18928h3AbO6_Rq0lecMGJ103RI-SvBRoTqa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2807"/>
            <a:ext cx="2181225" cy="20955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4" descr="https://encrypted-tbn0.gstatic.com/images?q=tbn:ANd9GcQ33MoU3KUMrWDGJTwNCpBkP9MSW1CDKPCUoLXypGkVTChAPtD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0147" y="4895366"/>
            <a:ext cx="1928793" cy="19287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grpSp>
        <p:nvGrpSpPr>
          <p:cNvPr id="6" name="Групиране 5"/>
          <p:cNvGrpSpPr/>
          <p:nvPr/>
        </p:nvGrpSpPr>
        <p:grpSpPr>
          <a:xfrm rot="2458239">
            <a:off x="4750493" y="5483514"/>
            <a:ext cx="605430" cy="1428199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7" name="Равнобедрен триъгълник 6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8" name="Правоъгълник 7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0181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2737659" y="818974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История и основни принципи</a:t>
            </a:r>
          </a:p>
          <a:p>
            <a:pPr algn="ctr"/>
            <a:endParaRPr lang="bg-BG" dirty="0"/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0" y="2172051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Програмите, предшествуващи разработката на ОС, са </a:t>
            </a:r>
            <a:r>
              <a:rPr lang="ru-RU" sz="2000" smtClean="0">
                <a:solidFill>
                  <a:schemeClr val="tx1"/>
                </a:solidFill>
              </a:rPr>
              <a:t>служебни програми, </a:t>
            </a:r>
            <a:r>
              <a:rPr lang="ru-RU" sz="2000" dirty="0" smtClean="0">
                <a:solidFill>
                  <a:schemeClr val="tx1"/>
                </a:solidFill>
              </a:rPr>
              <a:t>както и библиотеки на често използвани подпрограми, които започват да се разработват с появата на компютрите от първо поколение в края на 40-те години. Служебните програми намаляват обема на необходимите физически манипулации от страна на оператора, а библиотеките позволяват да се избегне многократното програмиране на едни и </a:t>
            </a:r>
            <a:r>
              <a:rPr lang="ru-RU" sz="2000" smtClean="0">
                <a:solidFill>
                  <a:schemeClr val="tx1"/>
                </a:solidFill>
              </a:rPr>
              <a:t>същи действия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endParaRPr lang="bg-BG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0.gstatic.com/images?q=tbn:ANd9GcQCdX1SdwJOjUSw18928h3AbO6_Rq0lecMGJ103RI-SvBRoTqa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2807"/>
            <a:ext cx="2181225" cy="20955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4" descr="https://encrypted-tbn0.gstatic.com/images?q=tbn:ANd9GcQ33MoU3KUMrWDGJTwNCpBkP9MSW1CDKPCUoLXypGkVTChAPtD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0147" y="4895366"/>
            <a:ext cx="1928793" cy="19287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9" name="Умножение 8"/>
          <p:cNvSpPr/>
          <p:nvPr/>
        </p:nvSpPr>
        <p:spPr>
          <a:xfrm>
            <a:off x="7774053" y="103649"/>
            <a:ext cx="1128473" cy="7920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6" name="Групиране 5"/>
          <p:cNvGrpSpPr/>
          <p:nvPr/>
        </p:nvGrpSpPr>
        <p:grpSpPr>
          <a:xfrm rot="1960651">
            <a:off x="4750493" y="5483514"/>
            <a:ext cx="605430" cy="1428199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7" name="Равнобедрен триъгълник 6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8" name="Правоъгълник 7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8476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73792E-6 L 0.32535 -0.738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7" y="-36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05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sp>
        <p:nvSpPr>
          <p:cNvPr id="15" name="Закръглен правоъгълник 14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grpSp>
        <p:nvGrpSpPr>
          <p:cNvPr id="11" name="Групиране 10"/>
          <p:cNvGrpSpPr/>
          <p:nvPr/>
        </p:nvGrpSpPr>
        <p:grpSpPr>
          <a:xfrm rot="777502">
            <a:off x="5735648" y="5442523"/>
            <a:ext cx="760440" cy="1252903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2" name="Равнобедрен триъгълник 11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3" name="Правоъгълник 12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1789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28865E-6 L 0.11041 -0.587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29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3094112" y="192864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 dirty="0"/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13930" y="1268760"/>
            <a:ext cx="6815680" cy="3347066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Пакетният режим предполага наличие на определен ред на изпълнение на програмите, при което ОС може да зарежда програмата в оперативната памет от външни носители на данни, без да изчаква завършването на изпълнението на предходната програма и така се избягва излишен престой на процесора.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3.gstatic.com/images?q=tbn:ANd9GcTgWYJcdACpCrobT1qPWU8R7LHady9tYzFhkhzL8KSgtzE-R2w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4956448"/>
            <a:ext cx="2857520" cy="190155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4" descr="https://encrypted-tbn0.gstatic.com/images?q=tbn:ANd9GcRULuvMkY63k4sgMbskE_KL1NF_UC9PNuCUuEjV1rM2ITv-f22ur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4867" y="4760833"/>
            <a:ext cx="3263467" cy="20526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</p:spTree>
    <p:extLst>
      <p:ext uri="{BB962C8B-B14F-4D97-AF65-F5344CB8AC3E}">
        <p14:creationId xmlns:p14="http://schemas.microsoft.com/office/powerpoint/2010/main" val="56189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6000">
        <p:fade/>
      </p:transition>
    </mc:Choice>
    <mc:Fallback xmlns="">
      <p:transition spd="med" advClick="0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3094112" y="192864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 dirty="0"/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13930" y="1268760"/>
            <a:ext cx="6815680" cy="3347066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Пакетният режим предполага наличие на определен ред на изпълнение на програмите, при което ОС може да зарежда програмата в оперативната памет от външни носители на данни, без да изчаква завършването на изпълнението на предходната програма и така се избягва излишен престой на процесора.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3.gstatic.com/images?q=tbn:ANd9GcTgWYJcdACpCrobT1qPWU8R7LHady9tYzFhkhzL8KSgtzE-R2w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4956448"/>
            <a:ext cx="2857520" cy="190155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4" descr="https://encrypted-tbn0.gstatic.com/images?q=tbn:ANd9GcRULuvMkY63k4sgMbskE_KL1NF_UC9PNuCUuEjV1rM2ITv-f22ur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4867" y="4760833"/>
            <a:ext cx="3263467" cy="20526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grpSp>
        <p:nvGrpSpPr>
          <p:cNvPr id="9" name="Групиране 8"/>
          <p:cNvGrpSpPr/>
          <p:nvPr/>
        </p:nvGrpSpPr>
        <p:grpSpPr>
          <a:xfrm rot="1626332">
            <a:off x="4650087" y="5388637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0" name="Равнобедрен триъгълник 9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1" name="Правоъгълник 10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0483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3094112" y="192864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 dirty="0"/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13930" y="1268760"/>
            <a:ext cx="6815680" cy="3347066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Пакетният режим предполага наличие на определен ред на изпълнение на програмите, при което ОС може да зарежда програмата в оперативната памет от външни носители на данни, без да изчаква завършването на изпълнението на предходната програма и така се избягва излишен престой на процесора.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3.gstatic.com/images?q=tbn:ANd9GcTgWYJcdACpCrobT1qPWU8R7LHady9tYzFhkhzL8KSgtzE-R2w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4956448"/>
            <a:ext cx="2857520" cy="190155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5" name="Picture 4" descr="https://encrypted-tbn0.gstatic.com/images?q=tbn:ANd9GcRULuvMkY63k4sgMbskE_KL1NF_UC9PNuCUuEjV1rM2ITv-f22ur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4867" y="4760833"/>
            <a:ext cx="3263467" cy="20526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9" name="Умножение 8"/>
          <p:cNvSpPr/>
          <p:nvPr/>
        </p:nvSpPr>
        <p:spPr>
          <a:xfrm>
            <a:off x="7774053" y="103649"/>
            <a:ext cx="1128473" cy="7920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6" name="Групиране 5"/>
          <p:cNvGrpSpPr/>
          <p:nvPr/>
        </p:nvGrpSpPr>
        <p:grpSpPr>
          <a:xfrm rot="1626332">
            <a:off x="4650087" y="5388637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7" name="Равнобедрен триъгълник 6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8" name="Правоъгълник 7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0483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2563E-6 L 0.32847 -0.711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24" y="-35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67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схема: перфолента 2"/>
          <p:cNvSpPr/>
          <p:nvPr/>
        </p:nvSpPr>
        <p:spPr>
          <a:xfrm>
            <a:off x="971600" y="476672"/>
            <a:ext cx="4176464" cy="1656184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schemeClr val="tx1"/>
                </a:solidFill>
              </a:rPr>
              <a:t>O</a:t>
            </a:r>
            <a:r>
              <a:rPr lang="bg-BG" sz="2800" smtClean="0">
                <a:solidFill>
                  <a:schemeClr val="tx1"/>
                </a:solidFill>
              </a:rPr>
              <a:t>перационни системи</a:t>
            </a:r>
            <a:endParaRPr lang="bg-BG" sz="2800">
              <a:solidFill>
                <a:schemeClr val="tx1"/>
              </a:solidFill>
            </a:endParaRPr>
          </a:p>
        </p:txBody>
      </p:sp>
      <p:sp>
        <p:nvSpPr>
          <p:cNvPr id="4" name="Блоксхема: перфолента 3"/>
          <p:cNvSpPr/>
          <p:nvPr/>
        </p:nvSpPr>
        <p:spPr>
          <a:xfrm>
            <a:off x="3419872" y="3861048"/>
            <a:ext cx="4176464" cy="1656184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smtClean="0">
                <a:solidFill>
                  <a:schemeClr val="tx1"/>
                </a:solidFill>
              </a:rPr>
              <a:t>Изготвила: Адиле Шабу</a:t>
            </a:r>
            <a:endParaRPr lang="bg-BG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6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">
        <p14:honeycomb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5" name="Закръглен правоъгълник 14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grpSp>
        <p:nvGrpSpPr>
          <p:cNvPr id="11" name="Групиране 10"/>
          <p:cNvGrpSpPr/>
          <p:nvPr/>
        </p:nvGrpSpPr>
        <p:grpSpPr>
          <a:xfrm rot="18130811">
            <a:off x="5719768" y="5379981"/>
            <a:ext cx="642135" cy="133012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2" name="Равнобедрен триъгълник 11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3" name="Правоъгълник 12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68110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39566E-6 L -0.42934 -0.305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6" y="-15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QjtA3zhj0GLeVZ_6l5vVSV03UESK-SEvop4pRFIjaMlp9tIq7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19" y="6783"/>
            <a:ext cx="3214678" cy="29116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3" name="Блоксхема: алтернативен процес 2"/>
          <p:cNvSpPr/>
          <p:nvPr/>
        </p:nvSpPr>
        <p:spPr>
          <a:xfrm>
            <a:off x="3851920" y="1462631"/>
            <a:ext cx="4321050" cy="100640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Разделение по време и многозадачност</a:t>
            </a:r>
          </a:p>
          <a:p>
            <a:pPr algn="ctr"/>
            <a:endParaRPr lang="bg-BG" dirty="0"/>
          </a:p>
        </p:txBody>
      </p:sp>
      <p:sp>
        <p:nvSpPr>
          <p:cNvPr id="4" name="Блоксхема: алтернативен процес 3"/>
          <p:cNvSpPr/>
          <p:nvPr/>
        </p:nvSpPr>
        <p:spPr>
          <a:xfrm>
            <a:off x="1954042" y="3185592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В своя развит вариант пакетният режим изисква времето на процесора да бъде разделено между изпълнението на няколко програми.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Необходимостта от разделението по време се проявява още по-силно, когато през 60-те години в качеството на входно-изходни устройства се въвеждат електромеханични клавиатури. Тъй като скоростта на въвеждането на данни от оператора през клавиатурата щяло да доведе до излишен разход на скъпи изчислителни ресурси. </a:t>
            </a:r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9539529"/>
      </p:ext>
    </p:extLst>
  </p:cSld>
  <p:clrMapOvr>
    <a:masterClrMapping/>
  </p:clrMapOvr>
  <p:transition spd="slow" advTm="22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QjtA3zhj0GLeVZ_6l5vVSV03UESK-SEvop4pRFIjaMlp9tIq7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19" y="6783"/>
            <a:ext cx="3214678" cy="29116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3" name="Блоксхема: алтернативен процес 2"/>
          <p:cNvSpPr/>
          <p:nvPr/>
        </p:nvSpPr>
        <p:spPr>
          <a:xfrm>
            <a:off x="3851920" y="1462631"/>
            <a:ext cx="4321050" cy="100640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Разделение по време и многозадачност</a:t>
            </a:r>
          </a:p>
          <a:p>
            <a:pPr algn="ctr"/>
            <a:endParaRPr lang="bg-BG" dirty="0"/>
          </a:p>
        </p:txBody>
      </p:sp>
      <p:sp>
        <p:nvSpPr>
          <p:cNvPr id="4" name="Блоксхема: алтернативен процес 3"/>
          <p:cNvSpPr/>
          <p:nvPr/>
        </p:nvSpPr>
        <p:spPr>
          <a:xfrm>
            <a:off x="1954042" y="3185592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В своя развит вариант пакетният режим изисква времето на процесора да бъде разделено между изпълнението на няколко програми.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Необходимостта от разделението по време се проявява още по-силно, когато през 60-те години в качеството на входно-изходни устройства се въвеждат електромеханични клавиатури. Тъй като скоростта на въвеждането на данни от оператора през клавиатурата щяло да доведе до излишен разход на скъпи изчислителни ресурси. </a:t>
            </a:r>
          </a:p>
          <a:p>
            <a:pPr algn="ctr"/>
            <a:endParaRPr lang="bg-BG" dirty="0"/>
          </a:p>
        </p:txBody>
      </p:sp>
      <p:grpSp>
        <p:nvGrpSpPr>
          <p:cNvPr id="8" name="Групиране 7"/>
          <p:cNvGrpSpPr/>
          <p:nvPr/>
        </p:nvGrpSpPr>
        <p:grpSpPr>
          <a:xfrm rot="3245576">
            <a:off x="663850" y="5489984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9" name="Равнобедрен триъгълник 8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0" name="Правоъгълник 9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2848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QjtA3zhj0GLeVZ_6l5vVSV03UESK-SEvop4pRFIjaMlp9tIq7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19" y="6783"/>
            <a:ext cx="3214678" cy="29116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3" name="Блоксхема: алтернативен процес 2"/>
          <p:cNvSpPr/>
          <p:nvPr/>
        </p:nvSpPr>
        <p:spPr>
          <a:xfrm>
            <a:off x="3851920" y="1462631"/>
            <a:ext cx="4321050" cy="100640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Разделение по време и многозадачност</a:t>
            </a:r>
          </a:p>
          <a:p>
            <a:pPr algn="ctr"/>
            <a:endParaRPr lang="bg-BG" dirty="0"/>
          </a:p>
        </p:txBody>
      </p:sp>
      <p:sp>
        <p:nvSpPr>
          <p:cNvPr id="4" name="Блоксхема: алтернативен процес 3"/>
          <p:cNvSpPr/>
          <p:nvPr/>
        </p:nvSpPr>
        <p:spPr>
          <a:xfrm>
            <a:off x="1954042" y="3185592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В своя развит вариант пакетният режим изисква времето на процесора да бъде разделено между изпълнението на няколко програми.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Необходимостта от разделението по време се проявява още по-силно, когато през 60-те години в качеството на входно-изходни устройства се въвеждат електромеханични клавиатури. Тъй като скоростта на въвеждането на данни от оператора през клавиатурата щяло да доведе до излишен разход на скъпи изчислителни ресурси. </a:t>
            </a:r>
          </a:p>
          <a:p>
            <a:pPr algn="ctr"/>
            <a:endParaRPr lang="bg-BG" dirty="0"/>
          </a:p>
        </p:txBody>
      </p:sp>
      <p:sp>
        <p:nvSpPr>
          <p:cNvPr id="11" name="Умножение 10"/>
          <p:cNvSpPr/>
          <p:nvPr/>
        </p:nvSpPr>
        <p:spPr>
          <a:xfrm>
            <a:off x="7774053" y="103649"/>
            <a:ext cx="1128473" cy="7920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8" name="Групиране 7"/>
          <p:cNvGrpSpPr/>
          <p:nvPr/>
        </p:nvGrpSpPr>
        <p:grpSpPr>
          <a:xfrm rot="3245576">
            <a:off x="663850" y="5489984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9" name="Равнобедрен триъгълник 8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0" name="Правоъгълник 9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2848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17379E-6 L 0.7566 -0.758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30" y="-37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751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grpSp>
        <p:nvGrpSpPr>
          <p:cNvPr id="13" name="Групиране 12"/>
          <p:cNvGrpSpPr/>
          <p:nvPr/>
        </p:nvGrpSpPr>
        <p:grpSpPr>
          <a:xfrm rot="19717839">
            <a:off x="5719768" y="5379981"/>
            <a:ext cx="642135" cy="133012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4" name="Равнобедрен триъгълник 13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5" name="Правоъгълник 14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03751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3432E-6 L -0.11337 -0.26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-13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1.gstatic.com/images?q=tbn:ANd9GcQQTRTnqjLTSgT-YHsiIOPUiSzzCxIhZnAS-ZEGd1MgEOXDVYW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320" y="19836"/>
            <a:ext cx="4572000" cy="24288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3" name="Блоксхема: алтернативен процес 2"/>
          <p:cNvSpPr/>
          <p:nvPr/>
        </p:nvSpPr>
        <p:spPr>
          <a:xfrm>
            <a:off x="13203" y="1826799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Разделение по пълномощия</a:t>
            </a:r>
            <a:endParaRPr lang="bg-BG" b="1" dirty="0" smtClean="0">
              <a:solidFill>
                <a:schemeClr val="tx1"/>
              </a:solidFill>
            </a:endParaRPr>
          </a:p>
          <a:p>
            <a:pPr algn="ctr"/>
            <a:endParaRPr lang="bg-BG" dirty="0"/>
          </a:p>
        </p:txBody>
      </p:sp>
      <p:sp>
        <p:nvSpPr>
          <p:cNvPr id="4" name="Блоксхема: алтернативен процес 3"/>
          <p:cNvSpPr/>
          <p:nvPr/>
        </p:nvSpPr>
        <p:spPr>
          <a:xfrm>
            <a:off x="1033928" y="3185592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Разпространението на многопотребителските системи на свой ред поставя задачата за разделение по пълномощия, с чието решаване се избягва възможността за изменение на изпълняваната програма или данни за нея, намиращи се в паметта, от </a:t>
            </a:r>
            <a:r>
              <a:rPr lang="ru-RU" sz="2400" smtClean="0">
                <a:solidFill>
                  <a:schemeClr val="tx1"/>
                </a:solidFill>
              </a:rPr>
              <a:t>друга програма, </a:t>
            </a:r>
            <a:r>
              <a:rPr lang="ru-RU" sz="2400" dirty="0" smtClean="0">
                <a:solidFill>
                  <a:schemeClr val="tx1"/>
                </a:solidFill>
              </a:rPr>
              <a:t>а също така и от изменение на самата ОС от някоя </a:t>
            </a:r>
            <a:r>
              <a:rPr lang="ru-RU" sz="2400" smtClean="0">
                <a:solidFill>
                  <a:schemeClr val="tx1"/>
                </a:solidFill>
              </a:rPr>
              <a:t>приложна програма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35814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1.gstatic.com/images?q=tbn:ANd9GcQQTRTnqjLTSgT-YHsiIOPUiSzzCxIhZnAS-ZEGd1MgEOXDVYW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320" y="19836"/>
            <a:ext cx="4572000" cy="24288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3" name="Блоксхема: алтернативен процес 2"/>
          <p:cNvSpPr/>
          <p:nvPr/>
        </p:nvSpPr>
        <p:spPr>
          <a:xfrm>
            <a:off x="13203" y="1826799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Разделение по пълномощия</a:t>
            </a:r>
            <a:endParaRPr lang="bg-BG" b="1" dirty="0" smtClean="0">
              <a:solidFill>
                <a:schemeClr val="tx1"/>
              </a:solidFill>
            </a:endParaRPr>
          </a:p>
          <a:p>
            <a:pPr algn="ctr"/>
            <a:endParaRPr lang="bg-BG" dirty="0"/>
          </a:p>
        </p:txBody>
      </p:sp>
      <p:sp>
        <p:nvSpPr>
          <p:cNvPr id="4" name="Блоксхема: алтернативен процес 3"/>
          <p:cNvSpPr/>
          <p:nvPr/>
        </p:nvSpPr>
        <p:spPr>
          <a:xfrm>
            <a:off x="1033928" y="3185592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Разпространението на многопотребителските системи на свой ред поставя задачата за разделение по пълномощия, с чието решаване се избягва възможността за изменение на изпълняваната програма или данни за нея, намиращи се в паметта, от </a:t>
            </a:r>
            <a:r>
              <a:rPr lang="ru-RU" sz="2400" smtClean="0">
                <a:solidFill>
                  <a:schemeClr val="tx1"/>
                </a:solidFill>
              </a:rPr>
              <a:t>друга програма, </a:t>
            </a:r>
            <a:r>
              <a:rPr lang="ru-RU" sz="2400" dirty="0" smtClean="0">
                <a:solidFill>
                  <a:schemeClr val="tx1"/>
                </a:solidFill>
              </a:rPr>
              <a:t>а също така и от изменение на самата ОС от някоя </a:t>
            </a:r>
            <a:r>
              <a:rPr lang="ru-RU" sz="2400" smtClean="0">
                <a:solidFill>
                  <a:schemeClr val="tx1"/>
                </a:solidFill>
              </a:rPr>
              <a:t>приложна програма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endParaRPr lang="bg-BG" sz="2000" dirty="0"/>
          </a:p>
        </p:txBody>
      </p:sp>
      <p:grpSp>
        <p:nvGrpSpPr>
          <p:cNvPr id="8" name="Групиране 7"/>
          <p:cNvGrpSpPr/>
          <p:nvPr/>
        </p:nvGrpSpPr>
        <p:grpSpPr>
          <a:xfrm rot="18290930">
            <a:off x="8214827" y="5524800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9" name="Равнобедрен триъгълник 8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0" name="Правоъгълник 9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06367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1.gstatic.com/images?q=tbn:ANd9GcQQTRTnqjLTSgT-YHsiIOPUiSzzCxIhZnAS-ZEGd1MgEOXDVYW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320" y="19836"/>
            <a:ext cx="4572000" cy="24288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3" name="Блоксхема: алтернативен процес 2"/>
          <p:cNvSpPr/>
          <p:nvPr/>
        </p:nvSpPr>
        <p:spPr>
          <a:xfrm>
            <a:off x="13203" y="1826799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Разделение по пълномощия</a:t>
            </a:r>
            <a:endParaRPr lang="bg-BG" b="1" dirty="0" smtClean="0">
              <a:solidFill>
                <a:schemeClr val="tx1"/>
              </a:solidFill>
            </a:endParaRPr>
          </a:p>
          <a:p>
            <a:pPr algn="ctr"/>
            <a:endParaRPr lang="bg-BG" dirty="0"/>
          </a:p>
        </p:txBody>
      </p:sp>
      <p:sp>
        <p:nvSpPr>
          <p:cNvPr id="4" name="Блоксхема: алтернативен процес 3"/>
          <p:cNvSpPr/>
          <p:nvPr/>
        </p:nvSpPr>
        <p:spPr>
          <a:xfrm>
            <a:off x="1033928" y="3185592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Разпространението на многопотребителските системи на свой ред поставя задачата за разделение по пълномощия, с чието решаване се избягва възможността за изменение на изпълняваната програма или данни за нея, намиращи се в паметта, от </a:t>
            </a:r>
            <a:r>
              <a:rPr lang="ru-RU" sz="2400" smtClean="0">
                <a:solidFill>
                  <a:schemeClr val="tx1"/>
                </a:solidFill>
              </a:rPr>
              <a:t>друга програма, </a:t>
            </a:r>
            <a:r>
              <a:rPr lang="ru-RU" sz="2400" dirty="0" smtClean="0">
                <a:solidFill>
                  <a:schemeClr val="tx1"/>
                </a:solidFill>
              </a:rPr>
              <a:t>а също така и от изменение на самата ОС от някоя </a:t>
            </a:r>
            <a:r>
              <a:rPr lang="ru-RU" sz="2400" smtClean="0">
                <a:solidFill>
                  <a:schemeClr val="tx1"/>
                </a:solidFill>
              </a:rPr>
              <a:t>приложна програма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-37895" y="19836"/>
            <a:ext cx="1128473" cy="7920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9" name="Групиране 8"/>
          <p:cNvGrpSpPr/>
          <p:nvPr/>
        </p:nvGrpSpPr>
        <p:grpSpPr>
          <a:xfrm rot="18290930">
            <a:off x="8214827" y="5524800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0" name="Равнобедрен триъгълник 9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1" name="Правоъгълник 10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06367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7215E-6 L -0.80955 -0.763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86" y="-38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828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перфолента 1"/>
          <p:cNvSpPr/>
          <p:nvPr/>
        </p:nvSpPr>
        <p:spPr>
          <a:xfrm>
            <a:off x="971600" y="476672"/>
            <a:ext cx="4176464" cy="1656184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schemeClr val="tx1"/>
                </a:solidFill>
              </a:rPr>
              <a:t>O</a:t>
            </a:r>
            <a:r>
              <a:rPr lang="bg-BG" sz="2800" smtClean="0">
                <a:solidFill>
                  <a:schemeClr val="tx1"/>
                </a:solidFill>
              </a:rPr>
              <a:t>перационни системи</a:t>
            </a:r>
            <a:endParaRPr lang="bg-BG" sz="2800">
              <a:solidFill>
                <a:schemeClr val="tx1"/>
              </a:solidFill>
            </a:endParaRPr>
          </a:p>
        </p:txBody>
      </p:sp>
      <p:sp>
        <p:nvSpPr>
          <p:cNvPr id="3" name="Блоксхема: перфолента 2"/>
          <p:cNvSpPr/>
          <p:nvPr/>
        </p:nvSpPr>
        <p:spPr>
          <a:xfrm>
            <a:off x="3419872" y="3861048"/>
            <a:ext cx="4176464" cy="1656184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smtClean="0">
                <a:solidFill>
                  <a:schemeClr val="tx1"/>
                </a:solidFill>
              </a:rPr>
              <a:t>Изготвила: Адиле Шабу</a:t>
            </a:r>
            <a:endParaRPr lang="bg-BG" sz="2800">
              <a:solidFill>
                <a:schemeClr val="tx1"/>
              </a:solidFill>
            </a:endParaRPr>
          </a:p>
        </p:txBody>
      </p:sp>
      <p:grpSp>
        <p:nvGrpSpPr>
          <p:cNvPr id="4" name="Групиране 3"/>
          <p:cNvGrpSpPr/>
          <p:nvPr/>
        </p:nvGrpSpPr>
        <p:grpSpPr>
          <a:xfrm rot="18802537">
            <a:off x="7723053" y="5549382"/>
            <a:ext cx="615137" cy="1222203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5" name="Равнобедрен триъгълник 4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6" name="Правоъгълник 5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44708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2313E-6 L -0.51198 -0.607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-30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grpSp>
        <p:nvGrpSpPr>
          <p:cNvPr id="13" name="Групиране 12"/>
          <p:cNvGrpSpPr/>
          <p:nvPr/>
        </p:nvGrpSpPr>
        <p:grpSpPr>
          <a:xfrm rot="1812710">
            <a:off x="5719768" y="5379981"/>
            <a:ext cx="642135" cy="133012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4" name="Равнобедрен триъгълник 13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5" name="Правоъгълник 14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98828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3432E-6 L 0.09931 -0.244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12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3.gstatic.com/images?q=tbn:ANd9GcRJyols4PpfDZLxrtjD_rlKKCY0EHAbSBFmboUx-g03YWuvkZtt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86" y="0"/>
            <a:ext cx="5289176" cy="2428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3" name="Picture 2" descr="https://encrypted-tbn3.gstatic.com/images?q=tbn:ANd9GcR6ZVODx6ynG535K7-NYE73qCksio4FkTHsFc_sx1gqPEnh4KDnK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44" y="3783733"/>
            <a:ext cx="2500298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2673678" y="3468335"/>
            <a:ext cx="6485280" cy="3386656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Прилагането на компютри за управление на производствените процеси пък изисква реализирането на принципа за работа в реално време, т.е. синхронизация на изпълнението на програмите с външните физически процеси.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Блоксхема: алтернативен процес 4"/>
          <p:cNvSpPr/>
          <p:nvPr/>
        </p:nvSpPr>
        <p:spPr>
          <a:xfrm>
            <a:off x="4355976" y="2428868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 dirty="0" smtClean="0">
                <a:solidFill>
                  <a:schemeClr val="tx1"/>
                </a:solidFill>
              </a:rPr>
              <a:t>Реален временен мащаб</a:t>
            </a:r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645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1000">
        <p:fade/>
      </p:transition>
    </mc:Choice>
    <mc:Fallback xmlns="">
      <p:transition spd="med" advClick="0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3.gstatic.com/images?q=tbn:ANd9GcRJyols4PpfDZLxrtjD_rlKKCY0EHAbSBFmboUx-g03YWuvkZtt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86" y="0"/>
            <a:ext cx="5289176" cy="2428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3" name="Picture 2" descr="https://encrypted-tbn3.gstatic.com/images?q=tbn:ANd9GcR6ZVODx6ynG535K7-NYE73qCksio4FkTHsFc_sx1gqPEnh4KDnK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44" y="3783733"/>
            <a:ext cx="2500298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2673678" y="3468335"/>
            <a:ext cx="6485280" cy="3386656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Прилагането на компютри за управление на производствените процеси пък изисква реализирането на принципа за работа в реално време, т.е. синхронизация на изпълнението на програмите с външните физически процеси.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Блоксхема: алтернативен процес 4"/>
          <p:cNvSpPr/>
          <p:nvPr/>
        </p:nvSpPr>
        <p:spPr>
          <a:xfrm>
            <a:off x="4355976" y="2428868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 dirty="0" smtClean="0">
                <a:solidFill>
                  <a:schemeClr val="tx1"/>
                </a:solidFill>
              </a:rPr>
              <a:t>Реален временен мащаб</a:t>
            </a:r>
          </a:p>
          <a:p>
            <a:pPr algn="ctr"/>
            <a:endParaRPr lang="bg-BG" dirty="0"/>
          </a:p>
        </p:txBody>
      </p:sp>
      <p:grpSp>
        <p:nvGrpSpPr>
          <p:cNvPr id="10" name="Групиране 9"/>
          <p:cNvGrpSpPr/>
          <p:nvPr/>
        </p:nvGrpSpPr>
        <p:grpSpPr>
          <a:xfrm rot="3212342">
            <a:off x="778586" y="5283689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1" name="Равнобедрен триъгълник 10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2" name="Правоъгълник 11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10700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3.gstatic.com/images?q=tbn:ANd9GcRJyols4PpfDZLxrtjD_rlKKCY0EHAbSBFmboUx-g03YWuvkZtt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86" y="0"/>
            <a:ext cx="5289176" cy="2428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3" name="Picture 2" descr="https://encrypted-tbn3.gstatic.com/images?q=tbn:ANd9GcR6ZVODx6ynG535K7-NYE73qCksio4FkTHsFc_sx1gqPEnh4KDnK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44" y="3783733"/>
            <a:ext cx="2500298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2673678" y="3468335"/>
            <a:ext cx="6485280" cy="3386656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Прилагането на компютри за управление на производствените процеси пък изисква реализирането на принципа за работа в реално време, т.е. синхронизация на изпълнението на програмите с външните физически процеси.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Блоксхема: алтернативен процес 4"/>
          <p:cNvSpPr/>
          <p:nvPr/>
        </p:nvSpPr>
        <p:spPr>
          <a:xfrm>
            <a:off x="4355976" y="2428868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 dirty="0" smtClean="0">
                <a:solidFill>
                  <a:schemeClr val="tx1"/>
                </a:solidFill>
              </a:rPr>
              <a:t>Реален временен мащаб</a:t>
            </a:r>
          </a:p>
          <a:p>
            <a:pPr algn="ctr"/>
            <a:endParaRPr lang="bg-BG" dirty="0"/>
          </a:p>
        </p:txBody>
      </p:sp>
      <p:sp>
        <p:nvSpPr>
          <p:cNvPr id="10" name="Умножение 9"/>
          <p:cNvSpPr/>
          <p:nvPr/>
        </p:nvSpPr>
        <p:spPr>
          <a:xfrm>
            <a:off x="7812360" y="56574"/>
            <a:ext cx="1128473" cy="7920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7" name="Групиране 6"/>
          <p:cNvGrpSpPr/>
          <p:nvPr/>
        </p:nvGrpSpPr>
        <p:grpSpPr>
          <a:xfrm rot="3212342">
            <a:off x="778586" y="5283689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8" name="Равнобедрен триъгълник 7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9" name="Правоъгълник 8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10700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63462E-7 L 0.75608 -0.727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95" y="-36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60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grpSp>
        <p:nvGrpSpPr>
          <p:cNvPr id="13" name="Групиране 12"/>
          <p:cNvGrpSpPr/>
          <p:nvPr/>
        </p:nvGrpSpPr>
        <p:grpSpPr>
          <a:xfrm rot="16200000">
            <a:off x="5719768" y="5379981"/>
            <a:ext cx="642135" cy="133012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4" name="Равнобедрен триъгълник 13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5" name="Правоъгълник 14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1260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3432E-6 L -0.38108 -0.0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62" y="-1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T63wX1TUjKoMyAsLLMUn6Av3WFgzsQUW7eUwoqW2pTnLiwBtU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51" y="0"/>
            <a:ext cx="3071834" cy="19747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3" name="Picture 4" descr="https://encrypted-tbn3.gstatic.com/images?q=tbn:ANd9GcSV5f3SIGVklLxb_eBoyBw6xrfEMAOMYhhzj07oJCnQvCRd2D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4125" y="0"/>
            <a:ext cx="4244377" cy="29774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0" y="3180719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Постепенната замяна на носителите на данни с последователен достъп с по-модерните носители с произволен достъп води и до промени в начина на работа на ОС с тях. От гледна точка на съвременните ОС, целият твърд диск представлява съвкупност от клъстери с размер от 512 байта и повече. Драйверите на файловата система организират клъстерите във файлове и директории.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Блоксхема: алтернативен процес 4"/>
          <p:cNvSpPr/>
          <p:nvPr/>
        </p:nvSpPr>
        <p:spPr>
          <a:xfrm>
            <a:off x="400125" y="2240868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Файлови системи и структури</a:t>
            </a:r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682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1000">
        <p:fade/>
      </p:transition>
    </mc:Choice>
    <mc:Fallback xmlns="">
      <p:transition spd="med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T63wX1TUjKoMyAsLLMUn6Av3WFgzsQUW7eUwoqW2pTnLiwBtU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51" y="0"/>
            <a:ext cx="3071834" cy="19747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3" name="Picture 4" descr="https://encrypted-tbn3.gstatic.com/images?q=tbn:ANd9GcSV5f3SIGVklLxb_eBoyBw6xrfEMAOMYhhzj07oJCnQvCRd2D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4125" y="0"/>
            <a:ext cx="4244377" cy="29774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0" y="3180719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Постепенната замяна на носителите на данни с последователен достъп с по-модерните носители с произволен достъп води и до промени в начина на работа на ОС с тях. От гледна точка на съвременните ОС, целият твърд диск представлява съвкупност от клъстери с размер от 512 байта и повече. Драйверите на файловата система организират клъстерите във файлове и директории.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Блоксхема: алтернативен процес 4"/>
          <p:cNvSpPr/>
          <p:nvPr/>
        </p:nvSpPr>
        <p:spPr>
          <a:xfrm>
            <a:off x="400125" y="2240868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Файлови системи и структури</a:t>
            </a:r>
          </a:p>
          <a:p>
            <a:pPr algn="ctr"/>
            <a:endParaRPr lang="bg-BG" dirty="0"/>
          </a:p>
        </p:txBody>
      </p:sp>
      <p:grpSp>
        <p:nvGrpSpPr>
          <p:cNvPr id="6" name="Групиране 5"/>
          <p:cNvGrpSpPr/>
          <p:nvPr/>
        </p:nvGrpSpPr>
        <p:grpSpPr>
          <a:xfrm rot="19025208">
            <a:off x="7919891" y="5282248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7" name="Равнобедрен триъгълник 6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8" name="Правоъгълник 7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08336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T63wX1TUjKoMyAsLLMUn6Av3WFgzsQUW7eUwoqW2pTnLiwBtU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51" y="0"/>
            <a:ext cx="3071834" cy="19747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3" name="Picture 4" descr="https://encrypted-tbn3.gstatic.com/images?q=tbn:ANd9GcSV5f3SIGVklLxb_eBoyBw6xrfEMAOMYhhzj07oJCnQvCRd2D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4125" y="0"/>
            <a:ext cx="4244377" cy="29774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0" y="3180719"/>
            <a:ext cx="7056784" cy="367240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Постепенната замяна на носителите на данни с последователен достъп с по-модерните носители с произволен достъп води и до промени в начина на работа на ОС с тях. От гледна точка на съвременните ОС, целият твърд диск представлява съвкупност от клъстери с размер от 512 байта и повече. Драйверите на файловата система организират клъстерите във файлове и директории.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Блоксхема: алтернативен процес 4"/>
          <p:cNvSpPr/>
          <p:nvPr/>
        </p:nvSpPr>
        <p:spPr>
          <a:xfrm>
            <a:off x="400125" y="2240868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Файлови системи и структури</a:t>
            </a:r>
          </a:p>
          <a:p>
            <a:pPr algn="ctr"/>
            <a:endParaRPr lang="bg-BG" dirty="0"/>
          </a:p>
        </p:txBody>
      </p:sp>
      <p:sp>
        <p:nvSpPr>
          <p:cNvPr id="9" name="Умножение 8"/>
          <p:cNvSpPr/>
          <p:nvPr/>
        </p:nvSpPr>
        <p:spPr>
          <a:xfrm>
            <a:off x="3036083" y="404665"/>
            <a:ext cx="1247169" cy="97791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6" name="Групиране 5"/>
          <p:cNvGrpSpPr/>
          <p:nvPr/>
        </p:nvGrpSpPr>
        <p:grpSpPr>
          <a:xfrm rot="19025208">
            <a:off x="7919891" y="5282248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7" name="Равнобедрен триъгълник 6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8" name="Правоъгълник 7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08336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43541E-7 L -0.45452 -0.664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26" y="-33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496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43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grpSp>
        <p:nvGrpSpPr>
          <p:cNvPr id="13" name="Групиране 12"/>
          <p:cNvGrpSpPr/>
          <p:nvPr/>
        </p:nvGrpSpPr>
        <p:grpSpPr>
          <a:xfrm rot="17632106">
            <a:off x="5976473" y="5935029"/>
            <a:ext cx="642135" cy="993936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4" name="Равнобедрен триъгълник 13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5" name="Правоъгълник 14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70496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257E-6 L -0.1415 -0.080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-40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s://encrypted-tbn3.gstatic.com/images?q=tbn:ANd9GcRXhk5XrC91YLvBjwHMq5vlNIfgYWHuoZKIfSFFNZGX1UjrjDcZ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0"/>
            <a:ext cx="4500594" cy="18573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4" name="Picture 8" descr="https://encrypted-tbn3.gstatic.com/images?q=tbn:ANd9GcTyQWUJipCbnvW4jtJ7VpLEtNUPDHJDLlEy0E1C_EcVm_WrzP-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65" y="5111419"/>
            <a:ext cx="1785918" cy="174658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5" name="Блоксхема: алтернативен процес 4"/>
          <p:cNvSpPr/>
          <p:nvPr/>
        </p:nvSpPr>
        <p:spPr>
          <a:xfrm>
            <a:off x="1986150" y="2971278"/>
            <a:ext cx="7128222" cy="388672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Една операционна система се състои от две основни части: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Ядро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Обвивка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Ядрото се грижи за абсолютно всички процеси, които се изпълняват, както и за комуникацията с наличните устройства. То осигурява работата на обвивката и на приложните програми.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Обвивката служи за връзка между потребителя и ядрото. Тя може да бъде както графична, така и команден ред.  ОС използва и друг вид системен софтуер, който обаче не е част от самата операционна система — драйверите.</a:t>
            </a:r>
          </a:p>
          <a:p>
            <a:pPr algn="ctr"/>
            <a:endParaRPr lang="bg-BG" dirty="0"/>
          </a:p>
        </p:txBody>
      </p:sp>
      <p:sp>
        <p:nvSpPr>
          <p:cNvPr id="6" name="Блоксхема: алтернативен процес 5"/>
          <p:cNvSpPr/>
          <p:nvPr/>
        </p:nvSpPr>
        <p:spPr>
          <a:xfrm>
            <a:off x="3995936" y="2056916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6408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2000">
        <p:fade/>
      </p:transition>
    </mc:Choice>
    <mc:Fallback xmlns="">
      <p:transition spd="med" advClick="0" advTm="2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s://encrypted-tbn3.gstatic.com/images?q=tbn:ANd9GcRXhk5XrC91YLvBjwHMq5vlNIfgYWHuoZKIfSFFNZGX1UjrjDcZ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0"/>
            <a:ext cx="4500594" cy="18573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4" name="Picture 8" descr="https://encrypted-tbn3.gstatic.com/images?q=tbn:ANd9GcTyQWUJipCbnvW4jtJ7VpLEtNUPDHJDLlEy0E1C_EcVm_WrzP-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65" y="5111419"/>
            <a:ext cx="1785918" cy="174658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5" name="Блоксхема: алтернативен процес 4"/>
          <p:cNvSpPr/>
          <p:nvPr/>
        </p:nvSpPr>
        <p:spPr>
          <a:xfrm>
            <a:off x="1986150" y="2971278"/>
            <a:ext cx="7128222" cy="388672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Една операционна система се състои от две основни части: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Ядро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Обвивка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Ядрото се грижи за абсолютно всички процеси, които се изпълняват, както и за комуникацията с наличните устройства. То осигурява работата на обвивката и на приложните програми.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Обвивката служи за връзка между потребителя и ядрото. Тя може да бъде както графична, така и команден ред.  ОС използва и друг вид системен софтуер, който обаче не е част от самата операционна система — драйверите.</a:t>
            </a:r>
          </a:p>
          <a:p>
            <a:pPr algn="ctr"/>
            <a:endParaRPr lang="bg-BG" dirty="0"/>
          </a:p>
        </p:txBody>
      </p:sp>
      <p:sp>
        <p:nvSpPr>
          <p:cNvPr id="6" name="Блоксхема: алтернативен процес 5"/>
          <p:cNvSpPr/>
          <p:nvPr/>
        </p:nvSpPr>
        <p:spPr>
          <a:xfrm>
            <a:off x="3995936" y="2056916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 dirty="0"/>
          </a:p>
        </p:txBody>
      </p:sp>
      <p:grpSp>
        <p:nvGrpSpPr>
          <p:cNvPr id="7" name="Групиране 6"/>
          <p:cNvGrpSpPr/>
          <p:nvPr/>
        </p:nvGrpSpPr>
        <p:grpSpPr>
          <a:xfrm rot="3789740">
            <a:off x="817367" y="3718525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8" name="Равнобедрен триъгълник 7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9" name="Правоъгълник 8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82941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s://encrypted-tbn3.gstatic.com/images?q=tbn:ANd9GcRXhk5XrC91YLvBjwHMq5vlNIfgYWHuoZKIfSFFNZGX1UjrjDcZ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-8614"/>
            <a:ext cx="4500594" cy="18573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4" name="Picture 8" descr="https://encrypted-tbn3.gstatic.com/images?q=tbn:ANd9GcTyQWUJipCbnvW4jtJ7VpLEtNUPDHJDLlEy0E1C_EcVm_WrzP-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65" y="5111419"/>
            <a:ext cx="1785918" cy="174658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5" name="Блоксхема: алтернативен процес 4"/>
          <p:cNvSpPr/>
          <p:nvPr/>
        </p:nvSpPr>
        <p:spPr>
          <a:xfrm>
            <a:off x="1986150" y="2971278"/>
            <a:ext cx="7128222" cy="388672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Една операционна система се състои от две основни части: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Ядро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Обвивка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Ядрото се грижи за абсолютно всички процеси, които се изпълняват, както и за комуникацията с наличните устройства. То осигурява работата на обвивката и на приложните програми.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Обвивката служи за връзка между потребителя и ядрото. Тя може да бъде както графична, така и команден ред.  ОС използва и друг вид системен софтуер, който обаче не е част от самата операционна система — драйверите.</a:t>
            </a:r>
          </a:p>
          <a:p>
            <a:pPr algn="ctr"/>
            <a:endParaRPr lang="bg-BG" dirty="0"/>
          </a:p>
        </p:txBody>
      </p:sp>
      <p:sp>
        <p:nvSpPr>
          <p:cNvPr id="6" name="Блоксхема: алтернативен процес 5"/>
          <p:cNvSpPr/>
          <p:nvPr/>
        </p:nvSpPr>
        <p:spPr>
          <a:xfrm>
            <a:off x="3995936" y="2056916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 dirty="0"/>
          </a:p>
        </p:txBody>
      </p:sp>
      <p:sp>
        <p:nvSpPr>
          <p:cNvPr id="10" name="Умножение 9"/>
          <p:cNvSpPr/>
          <p:nvPr/>
        </p:nvSpPr>
        <p:spPr>
          <a:xfrm>
            <a:off x="7764839" y="188640"/>
            <a:ext cx="1247169" cy="97791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7" name="Групиране 6"/>
          <p:cNvGrpSpPr/>
          <p:nvPr/>
        </p:nvGrpSpPr>
        <p:grpSpPr>
          <a:xfrm rot="3789740">
            <a:off x="817367" y="3718525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8" name="Равнобедрен триъгълник 7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9" name="Правоъгълник 8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82941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4104E-6 L 0.73177 -0.479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80" y="-23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037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55992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b="1">
                <a:solidFill>
                  <a:schemeClr val="tx1"/>
                </a:solidFill>
              </a:rPr>
              <a:t>Разделение по пълномощия</a:t>
            </a:r>
          </a:p>
          <a:p>
            <a:pPr algn="ctr"/>
            <a:endParaRPr lang="bg-BG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6701734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smtClean="0"/>
              <a:t>     </a:t>
            </a:r>
            <a:r>
              <a:rPr lang="bg-BG" b="1" smtClean="0">
                <a:solidFill>
                  <a:schemeClr val="tx1"/>
                </a:solidFill>
              </a:rPr>
              <a:t>Реален       временен   мащаб</a:t>
            </a:r>
            <a:endParaRPr lang="bg-BG" b="1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729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>
                <a:solidFill>
                  <a:schemeClr val="tx1"/>
                </a:solidFill>
              </a:rPr>
              <a:t>Файлови системи и структури</a:t>
            </a: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701734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3538661" y="5198732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1600">
                <a:solidFill>
                  <a:schemeClr val="tx1"/>
                </a:solidFill>
              </a:rPr>
              <a:t>Структура на операционната система</a:t>
            </a:r>
          </a:p>
          <a:p>
            <a:pPr algn="ctr"/>
            <a:endParaRPr lang="bg-BG"/>
          </a:p>
        </p:txBody>
      </p:sp>
      <p:grpSp>
        <p:nvGrpSpPr>
          <p:cNvPr id="13" name="Групиране 12"/>
          <p:cNvGrpSpPr/>
          <p:nvPr/>
        </p:nvGrpSpPr>
        <p:grpSpPr>
          <a:xfrm rot="3764633">
            <a:off x="5376596" y="5925813"/>
            <a:ext cx="642135" cy="993936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4" name="Равнобедрен триъгълник 13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5" name="Правоъгълник 14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18037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87104E-6 L 0.10243 -0.070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35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2703616" y="3429000"/>
            <a:ext cx="6429388" cy="335756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В днешно време съществуват много разновидности на ОС, които са тясно специализирани. Такива например са мрежовите </a:t>
            </a:r>
            <a:r>
              <a:rPr lang="bg-BG" sz="2000" smtClean="0">
                <a:solidFill>
                  <a:schemeClr val="tx1"/>
                </a:solidFill>
              </a:rPr>
              <a:t>ОС  </a:t>
            </a:r>
            <a:r>
              <a:rPr lang="bg-BG" sz="2000" dirty="0" smtClean="0">
                <a:solidFill>
                  <a:schemeClr val="tx1"/>
                </a:solidFill>
              </a:rPr>
              <a:t>или операционните системи за суперкомпютрите, които обикновено са собствени разработки или са доработени съществуващи ОС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bg-BG" sz="2000" dirty="0" smtClean="0">
                <a:solidFill>
                  <a:schemeClr val="tx1"/>
                </a:solidFill>
              </a:rPr>
              <a:t>За разлика от тях </a:t>
            </a:r>
            <a:r>
              <a:rPr lang="en-US" sz="2000" dirty="0" smtClean="0">
                <a:solidFill>
                  <a:schemeClr val="tx1"/>
                </a:solidFill>
              </a:rPr>
              <a:t>Windows, </a:t>
            </a:r>
            <a:r>
              <a:rPr lang="en-US" sz="2000" smtClean="0">
                <a:solidFill>
                  <a:schemeClr val="tx1"/>
                </a:solidFill>
              </a:rPr>
              <a:t>Mac OS,  </a:t>
            </a:r>
            <a:r>
              <a:rPr lang="bg-BG" sz="2000" dirty="0" smtClean="0">
                <a:solidFill>
                  <a:schemeClr val="tx1"/>
                </a:solidFill>
              </a:rPr>
              <a:t>могат да изпълняват широк кръг от задачи. Те се наричат още потребителски операционни системи.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3722066" y="2464312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 dirty="0"/>
          </a:p>
        </p:txBody>
      </p:sp>
      <p:pic>
        <p:nvPicPr>
          <p:cNvPr id="5" name="Picture 6" descr="https://encrypted-tbn0.gstatic.com/images?q=tbn:ANd9GcQ92L_OjiO8FiPiP-IVKTJ0uRJLxke9ky66ZKyc9ezs-ifhTm-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3" y="35443"/>
            <a:ext cx="3164237" cy="17373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6" name="Picture 10" descr="https://encrypted-tbn0.gstatic.com/images?q=tbn:ANd9GcSJEIXm2kFw3S790I21JbyOTsnbvY773LBlEd7Rwxy2LXaSq5w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906" y="1963896"/>
            <a:ext cx="2657781" cy="17531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7" name="Picture 8" descr="https://encrypted-tbn1.gstatic.com/images?q=tbn:ANd9GcShQ8_TtzST-OU6gEwkTI-ykmlJxaxf3sKPcm0K87XrgAPM1yXM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3957" y="35444"/>
            <a:ext cx="2357454" cy="2428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8" name="Picture 2" descr="https://encrypted-tbn0.gstatic.com/images?q=tbn:ANd9GcRrriIF6-PegRGSENV6X651b8RlVjw8HdmQq2HCWaT8fRMYoFGC7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45" y="3717032"/>
            <a:ext cx="2565429" cy="164076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</p:spTree>
    <p:extLst>
      <p:ext uri="{BB962C8B-B14F-4D97-AF65-F5344CB8AC3E}">
        <p14:creationId xmlns:p14="http://schemas.microsoft.com/office/powerpoint/2010/main" val="5350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2703616" y="3429000"/>
            <a:ext cx="6429388" cy="335756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В днешно време съществуват много разновидности на ОС, които са тясно специализирани. Такива например са мрежовите </a:t>
            </a:r>
            <a:r>
              <a:rPr lang="bg-BG" sz="2000" smtClean="0">
                <a:solidFill>
                  <a:schemeClr val="tx1"/>
                </a:solidFill>
              </a:rPr>
              <a:t>ОС или </a:t>
            </a:r>
            <a:r>
              <a:rPr lang="bg-BG" sz="2000" dirty="0" smtClean="0">
                <a:solidFill>
                  <a:schemeClr val="tx1"/>
                </a:solidFill>
              </a:rPr>
              <a:t>операционните системи за суперкомпютрите, които обикновено са собствени разработки или са доработени съществуващи ОС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bg-BG" sz="2000" dirty="0" smtClean="0">
                <a:solidFill>
                  <a:schemeClr val="tx1"/>
                </a:solidFill>
              </a:rPr>
              <a:t>За разлика от тях </a:t>
            </a:r>
            <a:r>
              <a:rPr lang="en-US" sz="2000" dirty="0" smtClean="0">
                <a:solidFill>
                  <a:schemeClr val="tx1"/>
                </a:solidFill>
              </a:rPr>
              <a:t>Windows, </a:t>
            </a:r>
            <a:r>
              <a:rPr lang="en-US" sz="2000" smtClean="0">
                <a:solidFill>
                  <a:schemeClr val="tx1"/>
                </a:solidFill>
              </a:rPr>
              <a:t>Mac OS </a:t>
            </a:r>
            <a:r>
              <a:rPr lang="bg-BG" sz="2000" smtClean="0">
                <a:solidFill>
                  <a:schemeClr val="tx1"/>
                </a:solidFill>
              </a:rPr>
              <a:t>могат </a:t>
            </a:r>
            <a:r>
              <a:rPr lang="bg-BG" sz="2000" dirty="0" smtClean="0">
                <a:solidFill>
                  <a:schemeClr val="tx1"/>
                </a:solidFill>
              </a:rPr>
              <a:t>да изпълняват широк кръг от задачи. Те се наричат още потребителски операционни системи.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3722066" y="2464312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 dirty="0"/>
          </a:p>
        </p:txBody>
      </p:sp>
      <p:pic>
        <p:nvPicPr>
          <p:cNvPr id="5" name="Picture 6" descr="https://encrypted-tbn0.gstatic.com/images?q=tbn:ANd9GcQ92L_OjiO8FiPiP-IVKTJ0uRJLxke9ky66ZKyc9ezs-ifhTm-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3" y="35443"/>
            <a:ext cx="3164237" cy="17373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6" name="Picture 10" descr="https://encrypted-tbn0.gstatic.com/images?q=tbn:ANd9GcSJEIXm2kFw3S790I21JbyOTsnbvY773LBlEd7Rwxy2LXaSq5w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906" y="1963896"/>
            <a:ext cx="2657781" cy="17531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7" name="Picture 8" descr="https://encrypted-tbn1.gstatic.com/images?q=tbn:ANd9GcShQ8_TtzST-OU6gEwkTI-ykmlJxaxf3sKPcm0K87XrgAPM1yXM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3957" y="35444"/>
            <a:ext cx="2357454" cy="2428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8" name="Picture 2" descr="https://encrypted-tbn0.gstatic.com/images?q=tbn:ANd9GcRrriIF6-PegRGSENV6X651b8RlVjw8HdmQq2HCWaT8fRMYoFGC7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45" y="3717032"/>
            <a:ext cx="2565429" cy="164076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grpSp>
        <p:nvGrpSpPr>
          <p:cNvPr id="9" name="Групиране 8"/>
          <p:cNvGrpSpPr/>
          <p:nvPr/>
        </p:nvGrpSpPr>
        <p:grpSpPr>
          <a:xfrm rot="3087031">
            <a:off x="649723" y="5562179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0" name="Равнобедрен триъгълник 9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1" name="Правоъгълник 10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21177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2703616" y="3429000"/>
            <a:ext cx="6429388" cy="335756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В днешно време съществуват много разновидности на ОС, които са тясно специализирани. Такива например са мрежовите </a:t>
            </a:r>
            <a:r>
              <a:rPr lang="bg-BG" sz="2000" smtClean="0">
                <a:solidFill>
                  <a:schemeClr val="tx1"/>
                </a:solidFill>
              </a:rPr>
              <a:t>ОС или </a:t>
            </a:r>
            <a:r>
              <a:rPr lang="bg-BG" sz="2000" dirty="0" smtClean="0">
                <a:solidFill>
                  <a:schemeClr val="tx1"/>
                </a:solidFill>
              </a:rPr>
              <a:t>операционните системи за суперкомпютрите, които обикновено са собствени разработки или са доработени съществуващи ОС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bg-BG" sz="2000" dirty="0" smtClean="0">
                <a:solidFill>
                  <a:schemeClr val="tx1"/>
                </a:solidFill>
              </a:rPr>
              <a:t>За разлика от тях </a:t>
            </a:r>
            <a:r>
              <a:rPr lang="en-US" sz="2000" dirty="0" smtClean="0">
                <a:solidFill>
                  <a:schemeClr val="tx1"/>
                </a:solidFill>
              </a:rPr>
              <a:t>Windows, </a:t>
            </a:r>
            <a:r>
              <a:rPr lang="en-US" sz="2000" smtClean="0">
                <a:solidFill>
                  <a:schemeClr val="tx1"/>
                </a:solidFill>
              </a:rPr>
              <a:t>Mac OS </a:t>
            </a:r>
            <a:r>
              <a:rPr lang="bg-BG" sz="2000" smtClean="0">
                <a:solidFill>
                  <a:schemeClr val="tx1"/>
                </a:solidFill>
              </a:rPr>
              <a:t>могат </a:t>
            </a:r>
            <a:r>
              <a:rPr lang="bg-BG" sz="2000" dirty="0" smtClean="0">
                <a:solidFill>
                  <a:schemeClr val="tx1"/>
                </a:solidFill>
              </a:rPr>
              <a:t>да изпълняват широк кръг от задачи. Те се наричат още потребителски операционни системи.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Блоксхема: алтернативен процес 2"/>
          <p:cNvSpPr/>
          <p:nvPr/>
        </p:nvSpPr>
        <p:spPr>
          <a:xfrm>
            <a:off x="3722066" y="2464312"/>
            <a:ext cx="4392488" cy="792088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Видове операционни системи</a:t>
            </a:r>
          </a:p>
          <a:p>
            <a:pPr algn="ctr"/>
            <a:endParaRPr lang="bg-BG" dirty="0"/>
          </a:p>
        </p:txBody>
      </p:sp>
      <p:pic>
        <p:nvPicPr>
          <p:cNvPr id="5" name="Picture 6" descr="https://encrypted-tbn0.gstatic.com/images?q=tbn:ANd9GcQ92L_OjiO8FiPiP-IVKTJ0uRJLxke9ky66ZKyc9ezs-ifhTm-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3" y="35443"/>
            <a:ext cx="3164237" cy="17373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6" name="Picture 10" descr="https://encrypted-tbn0.gstatic.com/images?q=tbn:ANd9GcSJEIXm2kFw3S790I21JbyOTsnbvY773LBlEd7Rwxy2LXaSq5w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906" y="1963896"/>
            <a:ext cx="2657781" cy="17531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7" name="Picture 8" descr="https://encrypted-tbn1.gstatic.com/images?q=tbn:ANd9GcShQ8_TtzST-OU6gEwkTI-ykmlJxaxf3sKPcm0K87XrgAPM1yXM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3957" y="35444"/>
            <a:ext cx="2357454" cy="2428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pic>
        <p:nvPicPr>
          <p:cNvPr id="8" name="Picture 2" descr="https://encrypted-tbn0.gstatic.com/images?q=tbn:ANd9GcRrriIF6-PegRGSENV6X651b8RlVjw8HdmQq2HCWaT8fRMYoFGC7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45" y="3717032"/>
            <a:ext cx="2565429" cy="164076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</p:pic>
      <p:sp>
        <p:nvSpPr>
          <p:cNvPr id="12" name="Умножение 11"/>
          <p:cNvSpPr/>
          <p:nvPr/>
        </p:nvSpPr>
        <p:spPr>
          <a:xfrm>
            <a:off x="7764839" y="188640"/>
            <a:ext cx="1247169" cy="97791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grpSp>
        <p:nvGrpSpPr>
          <p:cNvPr id="9" name="Групиране 8"/>
          <p:cNvGrpSpPr/>
          <p:nvPr/>
        </p:nvGrpSpPr>
        <p:grpSpPr>
          <a:xfrm rot="3087031">
            <a:off x="649723" y="5562179"/>
            <a:ext cx="606874" cy="1250451"/>
            <a:chOff x="1115616" y="2636912"/>
            <a:chExt cx="648072" cy="1638182"/>
          </a:xfrm>
          <a:solidFill>
            <a:schemeClr val="bg1"/>
          </a:solidFill>
        </p:grpSpPr>
        <p:sp>
          <p:nvSpPr>
            <p:cNvPr id="10" name="Равнобедрен триъгълник 9"/>
            <p:cNvSpPr/>
            <p:nvPr/>
          </p:nvSpPr>
          <p:spPr>
            <a:xfrm>
              <a:off x="1115616" y="2636912"/>
              <a:ext cx="648072" cy="864096"/>
            </a:xfrm>
            <a:prstGeom prst="triangle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  <p:sp>
          <p:nvSpPr>
            <p:cNvPr id="11" name="Правоъгълник 10"/>
            <p:cNvSpPr/>
            <p:nvPr/>
          </p:nvSpPr>
          <p:spPr>
            <a:xfrm>
              <a:off x="1313638" y="3447002"/>
              <a:ext cx="252028" cy="828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21177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8891E-6 L 0.75017 -0.736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36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перфолента 1"/>
          <p:cNvSpPr/>
          <p:nvPr/>
        </p:nvSpPr>
        <p:spPr>
          <a:xfrm>
            <a:off x="494087" y="3717032"/>
            <a:ext cx="7920880" cy="2664296"/>
          </a:xfrm>
          <a:prstGeom prst="flowChartPunchedTap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254000" dist="50800" dir="5400000" sx="20000" sy="20000" algn="ctr" rotWithShape="0">
              <a:srgbClr val="000000">
                <a:alpha val="80000"/>
              </a:srgbClr>
            </a:outerShdw>
            <a:reflection stA="80000" endPos="20000" dist="50800" dir="5400000" sy="-100000" algn="bl" rotWithShape="0"/>
          </a:effectLst>
          <a:scene3d>
            <a:camera prst="orthographicFront">
              <a:rot lat="680358" lon="305536" rev="43690"/>
            </a:camera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Благодаря за вниманието!</a:t>
            </a:r>
            <a:endParaRPr lang="bg-BG" sz="4000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4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8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</p:spTree>
    <p:extLst>
      <p:ext uri="{BB962C8B-B14F-4D97-AF65-F5344CB8AC3E}">
        <p14:creationId xmlns:p14="http://schemas.microsoft.com/office/powerpoint/2010/main" val="404114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56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95536" y="404664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smtClean="0">
                <a:solidFill>
                  <a:schemeClr val="tx1"/>
                </a:solidFill>
              </a:rPr>
              <a:t>Операционна </a:t>
            </a:r>
            <a:r>
              <a:rPr lang="bg-BG" sz="2000">
                <a:solidFill>
                  <a:schemeClr val="tx1"/>
                </a:solidFill>
              </a:rPr>
              <a:t>система</a:t>
            </a:r>
          </a:p>
          <a:p>
            <a:pPr algn="ctr"/>
            <a:endParaRPr lang="bg-BG" sz="2400">
              <a:solidFill>
                <a:schemeClr val="tx1"/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419872" y="404664"/>
            <a:ext cx="1802106" cy="1296144"/>
          </a:xfrm>
          <a:prstGeom prst="roundRect">
            <a:avLst>
              <a:gd name="adj" fmla="val 24870"/>
            </a:avLst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sz="2000" smtClean="0">
              <a:solidFill>
                <a:schemeClr val="tx1"/>
              </a:solidFill>
            </a:endParaRPr>
          </a:p>
          <a:p>
            <a:pPr algn="ctr"/>
            <a:r>
              <a:rPr lang="bg-BG" sz="2000" smtClean="0">
                <a:solidFill>
                  <a:schemeClr val="tx1"/>
                </a:solidFill>
              </a:rPr>
              <a:t>История </a:t>
            </a:r>
            <a:r>
              <a:rPr lang="bg-BG" sz="2000">
                <a:solidFill>
                  <a:schemeClr val="tx1"/>
                </a:solidFill>
              </a:rPr>
              <a:t>и основни принципи</a:t>
            </a:r>
          </a:p>
          <a:p>
            <a:pPr algn="ctr"/>
            <a:endParaRPr lang="bg-BG" sz="160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6682224" y="421566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000" b="1">
                <a:solidFill>
                  <a:schemeClr val="tx1"/>
                </a:solidFill>
              </a:rPr>
              <a:t>Пакетен режим</a:t>
            </a:r>
          </a:p>
          <a:p>
            <a:pPr algn="ctr"/>
            <a:endParaRPr lang="bg-BG"/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395536" y="2771725"/>
            <a:ext cx="18002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 b="1" smtClean="0"/>
          </a:p>
          <a:p>
            <a:pPr algn="ctr"/>
            <a:r>
              <a:rPr lang="bg-BG" sz="1600" b="1" smtClean="0">
                <a:solidFill>
                  <a:schemeClr val="tx1"/>
                </a:solidFill>
              </a:rPr>
              <a:t>Време </a:t>
            </a:r>
            <a:r>
              <a:rPr lang="bg-BG" sz="1600" b="1">
                <a:solidFill>
                  <a:schemeClr val="tx1"/>
                </a:solidFill>
              </a:rPr>
              <a:t>и </a:t>
            </a:r>
            <a:r>
              <a:rPr lang="bg-BG" sz="1600" b="1" smtClean="0">
                <a:solidFill>
                  <a:schemeClr val="tx1"/>
                </a:solidFill>
              </a:rPr>
              <a:t>многозадачност</a:t>
            </a:r>
            <a:endParaRPr lang="bg-BG" sz="1600" b="1">
              <a:solidFill>
                <a:schemeClr val="tx1"/>
              </a:solidFill>
            </a:endParaRPr>
          </a:p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98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1777</Words>
  <Application>Microsoft Office PowerPoint</Application>
  <PresentationFormat>On-screen Show (4:3)</PresentationFormat>
  <Paragraphs>320</Paragraphs>
  <Slides>59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Calibri</vt:lpstr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Юсеин</dc:creator>
  <cp:lastModifiedBy>GGG</cp:lastModifiedBy>
  <cp:revision>19</cp:revision>
  <dcterms:created xsi:type="dcterms:W3CDTF">2013-10-27T10:35:41Z</dcterms:created>
  <dcterms:modified xsi:type="dcterms:W3CDTF">2013-10-30T06:41:44Z</dcterms:modified>
</cp:coreProperties>
</file>