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C6CC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1F9322-D46C-4F1C-993F-E9B4D1DE9F2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C2326-12C2-4FFA-A0B1-2CAFB5A38BA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EADDE-E192-4261-AAB3-91EA8D08A30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лавие, диаграма и графична кол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графична колекция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6931D3B-7EC4-4993-84DD-19510602214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лавие, текст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6AF5CD-A6C9-4004-BA47-2B8B2DFB749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A816B3-7D86-49BF-A73D-26D5A5030ADF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C80DF-9D5E-4DFC-B8F4-0AA1765CCF82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4AD388-4E7C-4A90-A59F-FC62ACE5251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5D9866-99DF-45CE-8690-0263F5BC7596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3BA4D-57E9-4BFB-9ADC-02787557409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C726E1-91F9-4E76-B43F-E4D252CF1C3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EB10D-6105-4C2A-B77D-2E0538F6DCB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A05A5C-85E7-47DF-A52B-5BBFAD8F9A5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  <p:transition advTm="15000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51F7A55-B106-4A96-9F1E-C4995E5C6F08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advTm="15000">
    <p:checker dir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r>
              <a:rPr lang="bg-BG" sz="4800" b="1">
                <a:solidFill>
                  <a:srgbClr val="54C6CC"/>
                </a:solidFill>
              </a:rPr>
              <a:t>Слоеве</a:t>
            </a:r>
          </a:p>
          <a:p>
            <a:endParaRPr lang="bg-BG" sz="4800" b="1">
              <a:solidFill>
                <a:schemeClr val="accent1"/>
              </a:solidFill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900113" y="1484313"/>
            <a:ext cx="7200900" cy="22320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54C6CC"/>
              </a:extrusionClr>
            </a:sp3d>
          </a:bodyPr>
          <a:lstStyle/>
          <a:p>
            <a:pPr algn="ctr"/>
            <a:r>
              <a:rPr lang="bg-BG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54C6CC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Impact"/>
              </a:rPr>
              <a:t>Палитра </a:t>
            </a:r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54C6CC"/>
                    </a:gs>
                    <a:gs pos="100000">
                      <a:srgbClr val="FF9933"/>
                    </a:gs>
                  </a:gsLst>
                  <a:lin ang="5400000" scaled="1"/>
                </a:gradFill>
                <a:latin typeface="Impact"/>
              </a:rPr>
              <a:t>Layers</a:t>
            </a:r>
            <a:endParaRPr lang="bg-BG" sz="3600" kern="1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54C6CC"/>
                  </a:gs>
                  <a:gs pos="100000">
                    <a:srgbClr val="FF9933"/>
                  </a:gs>
                </a:gsLst>
                <a:lin ang="5400000" scaled="1"/>
              </a:gradFill>
              <a:latin typeface="Impact"/>
            </a:endParaRPr>
          </a:p>
        </p:txBody>
      </p:sp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bg-BG" b="1"/>
              <a:t>Opacity</a:t>
            </a:r>
            <a:r>
              <a:rPr lang="bg-BG"/>
              <a:t> (непрозрачност)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412875"/>
            <a:ext cx="9144000" cy="3240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400"/>
              <a:t>Слайдера </a:t>
            </a:r>
            <a:r>
              <a:rPr lang="bg-BG" sz="2400" b="1"/>
              <a:t>Opacity</a:t>
            </a:r>
            <a:r>
              <a:rPr lang="bg-BG" sz="2400"/>
              <a:t> (непрозрачност) най-отгоре в палитрата задава непрозрачност на активния слой. Стойността му варира от 0% (пълна прозрачност) до 100% (пълна непрозрачност). Тази опция не е активна за background слоя, той винаги е с 100% непрозрачност.</a:t>
            </a:r>
          </a:p>
          <a:p>
            <a:pPr>
              <a:lnSpc>
                <a:spcPct val="90000"/>
              </a:lnSpc>
            </a:pPr>
            <a:r>
              <a:rPr lang="bg-BG" sz="2400"/>
              <a:t/>
            </a:r>
            <a:br>
              <a:rPr lang="bg-BG" sz="2400"/>
            </a:br>
            <a:r>
              <a:rPr lang="bg-BG" sz="2400"/>
              <a:t>Падащият списък в горния ляв край задава ржима на смесване</a:t>
            </a:r>
            <a:r>
              <a:rPr lang="en-US" sz="2400"/>
              <a:t> (Blending Mode)</a:t>
            </a:r>
            <a:r>
              <a:rPr lang="bg-BG" sz="2400"/>
              <a:t> на активния слой. По подразбиране е избран режима</a:t>
            </a:r>
            <a:r>
              <a:rPr lang="en-US" sz="2400"/>
              <a:t> Normal</a:t>
            </a:r>
            <a:r>
              <a:rPr lang="bg-BG" sz="2400"/>
              <a:t>.</a:t>
            </a:r>
          </a:p>
          <a:p>
            <a:pPr>
              <a:lnSpc>
                <a:spcPct val="90000"/>
              </a:lnSpc>
            </a:pPr>
            <a:endParaRPr lang="bg-BG" sz="2400"/>
          </a:p>
        </p:txBody>
      </p:sp>
      <p:pic>
        <p:nvPicPr>
          <p:cNvPr id="22532" name="Picture 4" descr="urok11_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150" y="4906963"/>
            <a:ext cx="5545138" cy="1951037"/>
          </a:xfrm>
          <a:prstGeom prst="rect">
            <a:avLst/>
          </a:prstGeom>
          <a:noFill/>
        </p:spPr>
      </p:pic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04813"/>
            <a:ext cx="8229600" cy="49688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Слоевете ви позволяват да работите с един елемент от изображението без да засягате останалите елементи.</a:t>
            </a:r>
            <a:br>
              <a:rPr lang="bg-BG" sz="2800"/>
            </a:br>
            <a:r>
              <a:rPr lang="bg-BG" sz="2800"/>
              <a:t>Слоевете може да и ги представите като няколко прозрачни плоскости, върху които можете да рисувате, а където на плоскостта няма изображение може да виждате подлежащите.</a:t>
            </a:r>
            <a:br>
              <a:rPr lang="bg-BG" sz="2800"/>
            </a:br>
            <a:r>
              <a:rPr lang="bg-BG" sz="2800"/>
              <a:t>Можете лесно да изменяте свойствата и реда на слоевете.</a:t>
            </a:r>
            <a:br>
              <a:rPr lang="bg-BG" sz="2800"/>
            </a:br>
            <a:r>
              <a:rPr lang="bg-BG" sz="2800"/>
              <a:t>Слоевета може да се блокират, или изобщо да се направят невидими по време на работа.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388" y="4724400"/>
            <a:ext cx="1757362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2181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800"/>
              <a:t>В много случаи, Photoshop автоматично създава слоеве. Той прави това, когато: </a:t>
            </a:r>
            <a:br>
              <a:rPr lang="bg-BG" sz="2800"/>
            </a:br>
            <a:r>
              <a:rPr lang="bg-BG" sz="2800"/>
              <a:t/>
            </a:r>
            <a:br>
              <a:rPr lang="bg-BG" sz="2800"/>
            </a:br>
            <a:r>
              <a:rPr lang="bg-BG" sz="2800"/>
              <a:t>- в един документ се поставя селектирана област от друго изображение или цялото изображение; </a:t>
            </a:r>
            <a:br>
              <a:rPr lang="bg-BG" sz="2800"/>
            </a:br>
            <a:r>
              <a:rPr lang="bg-BG" sz="2800"/>
              <a:t/>
            </a:r>
            <a:br>
              <a:rPr lang="bg-BG" sz="2800"/>
            </a:br>
            <a:r>
              <a:rPr lang="bg-BG" sz="2800"/>
              <a:t>- се въведат обекти от клипборда; </a:t>
            </a:r>
            <a:br>
              <a:rPr lang="bg-BG" sz="2800"/>
            </a:br>
            <a:r>
              <a:rPr lang="bg-BG" sz="2800"/>
              <a:t/>
            </a:r>
            <a:br>
              <a:rPr lang="bg-BG" sz="2800"/>
            </a:br>
            <a:r>
              <a:rPr lang="bg-BG" sz="2800"/>
              <a:t>-се въвежда текст Type Tool (текст)</a:t>
            </a:r>
            <a:r>
              <a:rPr lang="en-US" sz="2800"/>
              <a:t>;</a:t>
            </a:r>
            <a:r>
              <a:rPr lang="bg-BG" sz="2800"/>
              <a:t> </a:t>
            </a:r>
            <a:br>
              <a:rPr lang="bg-BG" sz="2800"/>
            </a:br>
            <a:r>
              <a:rPr lang="bg-BG" sz="2800"/>
              <a:t/>
            </a:r>
            <a:br>
              <a:rPr lang="bg-BG" sz="2800"/>
            </a:br>
            <a:r>
              <a:rPr lang="bg-BG" sz="2800"/>
              <a:t>- се рисуват векторни обекти с инструмента Pen (писалка) или специални инструменти за рисуване на геометрични фигури</a:t>
            </a:r>
            <a:r>
              <a:rPr lang="en-US" sz="2800"/>
              <a:t>;</a:t>
            </a:r>
            <a:endParaRPr lang="bg-BG" sz="2800"/>
          </a:p>
        </p:txBody>
      </p:sp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bg-BG" sz="4000" b="1"/>
              <a:t/>
            </a:r>
            <a:br>
              <a:rPr lang="bg-BG" sz="4000" b="1"/>
            </a:br>
            <a:r>
              <a:rPr lang="bg-BG" sz="4000"/>
              <a:t/>
            </a:r>
            <a:br>
              <a:rPr lang="bg-BG" sz="4000"/>
            </a:br>
            <a:r>
              <a:rPr lang="bg-BG" sz="4000"/>
              <a:t/>
            </a:r>
            <a:br>
              <a:rPr lang="bg-BG" sz="4000"/>
            </a:br>
            <a:endParaRPr lang="bg-BG" sz="400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bg-BG" sz="2400"/>
              <a:t>Ако изображението се състои от няколко слоя, то е необходимо да изберем с кой слой ще работим. Това е важно, тъй като всичките действия които правим ще се отразяват само на текущия активен слой.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5365750" y="2097088"/>
          <a:ext cx="2603500" cy="3530600"/>
        </p:xfrm>
        <a:graphic>
          <a:graphicData uri="http://schemas.openxmlformats.org/presentationml/2006/ole">
            <p:oleObj spid="_x0000_s4099" name="Image" r:id="rId3" imgW="2603175" imgH="3530159" progId="Photoshop.Image.10">
              <p:embed/>
            </p:oleObj>
          </a:graphicData>
        </a:graphic>
      </p:graphicFrame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187450" y="333375"/>
            <a:ext cx="6840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 sz="3600" b="1">
                <a:solidFill>
                  <a:schemeClr val="tx2"/>
                </a:solidFill>
              </a:rPr>
              <a:t>Избор на слой за работа</a:t>
            </a:r>
          </a:p>
        </p:txBody>
      </p:sp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8" grpId="0" build="p"/>
      <p:bldP spid="41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 b="1"/>
              <a:t>Слой background</a:t>
            </a:r>
            <a:r>
              <a:rPr lang="bg-BG"/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91513" cy="37004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800"/>
              <a:t>Когато създаваме ново изображение с непрозрачен фон, най-долния слой в палитрата се нарича background слой. Изображението може да има само един background слой. Този слой не може да се премества, нито да се променя неговата непрозрачност. Можем да го конвертираме в обикновен слой и едва тогава имаме повече опции за редактиране.</a:t>
            </a:r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24075" y="5661025"/>
          <a:ext cx="4895850" cy="947738"/>
        </p:xfrm>
        <a:graphic>
          <a:graphicData uri="http://schemas.openxmlformats.org/presentationml/2006/ole">
            <p:oleObj spid="_x0000_s12292" name="Image" r:id="rId3" imgW="2361905" imgH="456821" progId="Photoshop.Image.10">
              <p:embed/>
            </p:oleObj>
          </a:graphicData>
        </a:graphic>
      </p:graphicFrame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bg-BG" sz="3600" b="1"/>
              <a:t>Създаване на слой от селекция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1268413"/>
            <a:ext cx="7561262" cy="2881312"/>
          </a:xfrm>
        </p:spPr>
        <p:txBody>
          <a:bodyPr/>
          <a:lstStyle/>
          <a:p>
            <a:r>
              <a:rPr lang="bg-BG" sz="2800"/>
              <a:t>За да копираме дадена селекция като нов слой можем да използваме командата </a:t>
            </a:r>
            <a:r>
              <a:rPr lang="bg-BG" sz="2800" b="1"/>
              <a:t>Layer Via Copy. </a:t>
            </a:r>
            <a:r>
              <a:rPr lang="bg-BG" sz="2800"/>
              <a:t>За изрязване на селекцията и вмъкването й като нов слой - </a:t>
            </a:r>
            <a:r>
              <a:rPr lang="bg-BG" sz="2800" b="1"/>
              <a:t>Layer Via Cut.</a:t>
            </a:r>
            <a:r>
              <a:rPr lang="bg-BG" sz="2800"/>
              <a:t> </a:t>
            </a:r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1116013" y="3933825"/>
          <a:ext cx="6697662" cy="2686050"/>
        </p:xfrm>
        <a:graphic>
          <a:graphicData uri="http://schemas.openxmlformats.org/presentationml/2006/ole">
            <p:oleObj spid="_x0000_s14341" name="Image" r:id="rId3" imgW="4622222" imgH="1853315" progId="Photoshop.Image.10">
              <p:embed/>
            </p:oleObj>
          </a:graphicData>
        </a:graphic>
      </p:graphicFrame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b="1"/>
              <a:t>Дублиране на слой</a:t>
            </a:r>
            <a:r>
              <a:rPr lang="bg-BG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2332038"/>
            <a:ext cx="8229600" cy="4525962"/>
          </a:xfrm>
        </p:spPr>
        <p:txBody>
          <a:bodyPr/>
          <a:lstStyle/>
          <a:p>
            <a:r>
              <a:rPr lang="bg-BG"/>
              <a:t>За дублиране на слой използваме командата </a:t>
            </a:r>
            <a:r>
              <a:rPr lang="bg-BG" b="1"/>
              <a:t>Duplicate Layer/ Duplicate Group</a:t>
            </a:r>
            <a:r>
              <a:rPr lang="bg-BG"/>
              <a:t> в меню </a:t>
            </a:r>
            <a:r>
              <a:rPr lang="bg-BG" b="1"/>
              <a:t>Layer</a:t>
            </a:r>
            <a:r>
              <a:rPr lang="ru-RU" b="1"/>
              <a:t>.</a:t>
            </a:r>
            <a:r>
              <a:rPr lang="bg-BG"/>
              <a:t> Дублиране на слой можем да направим и като го теглим към бутона New Layer.</a:t>
            </a:r>
          </a:p>
        </p:txBody>
      </p:sp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b="1"/>
              <a:t>Показване и скриване на слой или група от слоеве</a:t>
            </a:r>
            <a:r>
              <a:rPr lang="bg-BG" sz="400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16013" y="1628775"/>
            <a:ext cx="7416800" cy="4968875"/>
          </a:xfrm>
        </p:spPr>
        <p:txBody>
          <a:bodyPr/>
          <a:lstStyle/>
          <a:p>
            <a:r>
              <a:rPr lang="bg-BG"/>
              <a:t>За да скрием съдържанието на даден слой е достатъчно да кликнем върху иконката</a:t>
            </a:r>
            <a:r>
              <a:rPr lang="en-US"/>
              <a:t>     </a:t>
            </a:r>
            <a:r>
              <a:rPr lang="bg-BG"/>
              <a:t> в началото на реда. Повторното кликване ще визуализира скритото съдържание. </a:t>
            </a:r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00788" y="2781300"/>
          <a:ext cx="358775" cy="317500"/>
        </p:xfrm>
        <a:graphic>
          <a:graphicData uri="http://schemas.openxmlformats.org/presentationml/2006/ole">
            <p:oleObj spid="_x0000_s17412" name="Image" r:id="rId3" imgW="215645" imgH="190409" progId="Photoshop.Image.10">
              <p:embed/>
            </p:oleObj>
          </a:graphicData>
        </a:graphic>
      </p:graphicFrame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8229600" cy="809625"/>
          </a:xfrm>
        </p:spPr>
        <p:txBody>
          <a:bodyPr/>
          <a:lstStyle/>
          <a:p>
            <a:r>
              <a:rPr lang="bg-BG" sz="4000"/>
              <a:t>Добавяне на стил на слоя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229600" cy="7921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bg-BG" sz="2000" b="1"/>
              <a:t>Add a Layer Style</a:t>
            </a:r>
            <a:r>
              <a:rPr lang="bg-BG" sz="2000"/>
              <a:t> </a:t>
            </a:r>
            <a:r>
              <a:rPr lang="en-US" sz="2000"/>
              <a:t>- </a:t>
            </a:r>
            <a:r>
              <a:rPr lang="bg-BG" sz="2000"/>
              <a:t>При кликване върху този бутон се извежда следното меню.</a:t>
            </a:r>
            <a:r>
              <a:rPr lang="bg-BG" sz="2800"/>
              <a:t> </a:t>
            </a:r>
          </a:p>
        </p:txBody>
      </p:sp>
      <p:pic>
        <p:nvPicPr>
          <p:cNvPr id="20485" name="Picture 5" descr="urok11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916113"/>
            <a:ext cx="3175000" cy="4394200"/>
          </a:xfrm>
          <a:prstGeom prst="rect">
            <a:avLst/>
          </a:prstGeom>
          <a:noFill/>
        </p:spPr>
      </p:pic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56100" y="1989138"/>
            <a:ext cx="4032250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bg-BG"/>
              <a:t>Опции за смесване на слоя.</a:t>
            </a:r>
            <a:br>
              <a:rPr lang="bg-BG"/>
            </a:br>
            <a:r>
              <a:rPr lang="bg-BG" b="1"/>
              <a:t>Drop Shadow </a:t>
            </a:r>
            <a:r>
              <a:rPr lang="bg-BG"/>
              <a:t>- Хвърлена сянка.</a:t>
            </a:r>
            <a:br>
              <a:rPr lang="bg-BG"/>
            </a:br>
            <a:r>
              <a:rPr lang="bg-BG" b="1"/>
              <a:t>Inner Shadow </a:t>
            </a:r>
            <a:r>
              <a:rPr lang="bg-BG"/>
              <a:t>- Вътрешна сянка.</a:t>
            </a:r>
            <a:br>
              <a:rPr lang="bg-BG"/>
            </a:br>
            <a:r>
              <a:rPr lang="bg-BG" b="1"/>
              <a:t>Outer Glow </a:t>
            </a:r>
            <a:r>
              <a:rPr lang="bg-BG"/>
              <a:t>- Външно сияние.</a:t>
            </a:r>
            <a:br>
              <a:rPr lang="bg-BG"/>
            </a:br>
            <a:r>
              <a:rPr lang="bg-BG" b="1"/>
              <a:t>Inner Glow </a:t>
            </a:r>
            <a:r>
              <a:rPr lang="bg-BG"/>
              <a:t>- Вътрешно сияние.</a:t>
            </a:r>
            <a:br>
              <a:rPr lang="bg-BG"/>
            </a:br>
            <a:r>
              <a:rPr lang="bg-BG" b="1"/>
              <a:t>Bevel and Emboss</a:t>
            </a:r>
            <a:r>
              <a:rPr lang="bg-BG"/>
              <a:t> - Скосяване и релефно отпечатване .</a:t>
            </a:r>
            <a:br>
              <a:rPr lang="bg-BG"/>
            </a:br>
            <a:r>
              <a:rPr lang="bg-BG" b="1"/>
              <a:t>Satin </a:t>
            </a:r>
            <a:r>
              <a:rPr lang="bg-BG"/>
              <a:t>- Атлаз.</a:t>
            </a:r>
            <a:br>
              <a:rPr lang="bg-BG"/>
            </a:br>
            <a:r>
              <a:rPr lang="bg-BG" b="1"/>
              <a:t>Color Overlay </a:t>
            </a:r>
            <a:r>
              <a:rPr lang="bg-BG"/>
              <a:t>- Припокриване (наслагване) на цветове.</a:t>
            </a:r>
            <a:br>
              <a:rPr lang="bg-BG"/>
            </a:br>
            <a:r>
              <a:rPr lang="bg-BG" b="1"/>
              <a:t>Gradient Overlay </a:t>
            </a:r>
            <a:r>
              <a:rPr lang="bg-BG"/>
              <a:t>- Градиентно припокриване.</a:t>
            </a:r>
            <a:br>
              <a:rPr lang="bg-BG"/>
            </a:br>
            <a:r>
              <a:rPr lang="bg-BG" b="1"/>
              <a:t>Pattern Overlay </a:t>
            </a:r>
            <a:r>
              <a:rPr lang="bg-BG"/>
              <a:t>- Припокриване с шарка.</a:t>
            </a:r>
            <a:br>
              <a:rPr lang="bg-BG"/>
            </a:br>
            <a:r>
              <a:rPr lang="bg-BG" b="1"/>
              <a:t>Stroke </a:t>
            </a:r>
            <a:r>
              <a:rPr lang="bg-BG"/>
              <a:t>- Оконтуряване. </a:t>
            </a:r>
          </a:p>
        </p:txBody>
      </p:sp>
    </p:spTree>
  </p:cSld>
  <p:clrMapOvr>
    <a:masterClrMapping/>
  </p:clrMapOvr>
  <p:transition advTm="1500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  <p:bldP spid="2048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317</Words>
  <Application>Microsoft Office PowerPoint</Application>
  <PresentationFormat>Презентация на цял екран (4:3)</PresentationFormat>
  <Paragraphs>21</Paragraphs>
  <Slides>10</Slides>
  <Notes>0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1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3" baseType="lpstr">
      <vt:lpstr>Arial</vt:lpstr>
      <vt:lpstr>Default Design</vt:lpstr>
      <vt:lpstr>Adobe Photoshop Image</vt:lpstr>
      <vt:lpstr>Слайд 1</vt:lpstr>
      <vt:lpstr>Слайд 2</vt:lpstr>
      <vt:lpstr>Слайд 3</vt:lpstr>
      <vt:lpstr>   </vt:lpstr>
      <vt:lpstr>Слой background </vt:lpstr>
      <vt:lpstr>Създаване на слой от селекция</vt:lpstr>
      <vt:lpstr>Дублиране на слой </vt:lpstr>
      <vt:lpstr>Показване и скриване на слой или група от слоеве </vt:lpstr>
      <vt:lpstr>Добавяне на стил на слоя</vt:lpstr>
      <vt:lpstr>Opacity (непрозрачност)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doc</dc:creator>
  <cp:lastModifiedBy>Toni1</cp:lastModifiedBy>
  <cp:revision>10</cp:revision>
  <dcterms:created xsi:type="dcterms:W3CDTF">2009-10-23T19:39:39Z</dcterms:created>
  <dcterms:modified xsi:type="dcterms:W3CDTF">2012-12-14T13:35:22Z</dcterms:modified>
</cp:coreProperties>
</file>