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73" r:id="rId3"/>
    <p:sldId id="284" r:id="rId4"/>
    <p:sldId id="258" r:id="rId5"/>
    <p:sldId id="259" r:id="rId6"/>
    <p:sldId id="260" r:id="rId7"/>
    <p:sldId id="275" r:id="rId8"/>
    <p:sldId id="263" r:id="rId9"/>
    <p:sldId id="264" r:id="rId10"/>
    <p:sldId id="272" r:id="rId11"/>
    <p:sldId id="285" r:id="rId12"/>
    <p:sldId id="286" r:id="rId13"/>
    <p:sldId id="287" r:id="rId14"/>
    <p:sldId id="288" r:id="rId15"/>
    <p:sldId id="265" r:id="rId16"/>
    <p:sldId id="289" r:id="rId17"/>
    <p:sldId id="291" r:id="rId18"/>
    <p:sldId id="292" r:id="rId19"/>
    <p:sldId id="266" r:id="rId20"/>
    <p:sldId id="293" r:id="rId21"/>
    <p:sldId id="294" r:id="rId22"/>
    <p:sldId id="268" r:id="rId23"/>
    <p:sldId id="278" r:id="rId24"/>
    <p:sldId id="269" r:id="rId25"/>
    <p:sldId id="270" r:id="rId26"/>
    <p:sldId id="271" r:id="rId27"/>
    <p:sldId id="295" r:id="rId28"/>
    <p:sldId id="298" r:id="rId29"/>
    <p:sldId id="299" r:id="rId30"/>
    <p:sldId id="274" r:id="rId31"/>
    <p:sldId id="300" r:id="rId32"/>
    <p:sldId id="301" r:id="rId33"/>
    <p:sldId id="303" r:id="rId34"/>
    <p:sldId id="302" r:id="rId35"/>
  </p:sldIdLst>
  <p:sldSz cx="9144000" cy="6858000" type="screen4x3"/>
  <p:notesSz cx="6858000" cy="9144000"/>
  <p:defaultTextStyle>
    <a:defPPr>
      <a:defRPr lang="bg-BG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0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76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2765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765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2765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276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bg-BG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bg-BG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58B0E3F5-BF06-4495-A991-48F0A343F116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2766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bg-BG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13104-C469-4857-99AB-3D3C0813D31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39C36-EC3F-4B5A-A687-F3B64C9904A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0BAA9-292A-41C0-A629-20A411BC5BC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1A755-FB8B-4E01-9DC9-5A777079AB4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33FFB-A5B1-4FBE-82DF-E47DDE30B89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653B0-0655-4ED2-87BA-58C7D9E114D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21E82-4211-42C6-AD58-94B68E0BF23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E7B79-8BE0-40C3-9BD7-DF8285F59DA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EE87B-5A87-4188-92A1-5804AD5E51A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FA92B-11C9-4323-B45A-7FCD1FF1E18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662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662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2662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bg-BG"/>
              </a:p>
            </p:txBody>
          </p:sp>
        </p:grpSp>
        <p:grpSp>
          <p:nvGrpSpPr>
            <p:cNvPr id="2663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663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2663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</p:grpSp>
      <p:sp>
        <p:nvSpPr>
          <p:cNvPr id="2663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bg-BG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defRPr sz="2600" b="1">
                <a:solidFill>
                  <a:schemeClr val="bg1"/>
                </a:solidFill>
              </a:defRPr>
            </a:lvl1pPr>
          </a:lstStyle>
          <a:p>
            <a:fld id="{D5A37A8F-9DDB-4D24-A77C-06B7A53F64AA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slide" Target="slide29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8.xml"/><Relationship Id="rId5" Type="http://schemas.openxmlformats.org/officeDocument/2006/relationships/slide" Target="slide27.xml"/><Relationship Id="rId4" Type="http://schemas.openxmlformats.org/officeDocument/2006/relationships/slide" Target="slide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Логически основи в компютъра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200"/>
              <a:t>А) Отношение “И”</a:t>
            </a:r>
            <a:br>
              <a:rPr lang="bg-BG" sz="3200"/>
            </a:br>
            <a:endParaRPr lang="bg-BG" sz="32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774113" cy="3724275"/>
          </a:xfrm>
        </p:spPr>
        <p:txBody>
          <a:bodyPr/>
          <a:lstStyle/>
          <a:p>
            <a:pPr>
              <a:buFontTx/>
              <a:buChar char="-"/>
            </a:pPr>
            <a:r>
              <a:rPr lang="bg-BG"/>
              <a:t>Вярно е когато свързаните чрез него съждения са едновременно верни </a:t>
            </a:r>
          </a:p>
          <a:p>
            <a:pPr>
              <a:buFontTx/>
              <a:buChar char="-"/>
            </a:pPr>
            <a:endParaRPr lang="bg-BG" b="1" u="sng"/>
          </a:p>
          <a:p>
            <a:pPr>
              <a:buFontTx/>
              <a:buChar char="-"/>
            </a:pPr>
            <a:r>
              <a:rPr lang="bg-BG" b="1" u="sng"/>
              <a:t>Пример 1</a:t>
            </a:r>
          </a:p>
          <a:p>
            <a:pPr>
              <a:buFont typeface="Wingdings" pitchFamily="2" charset="2"/>
              <a:buChar char="Ø"/>
            </a:pPr>
            <a:r>
              <a:rPr lang="bg-BG"/>
              <a:t>Стоян е отличник по информатика</a:t>
            </a:r>
            <a:r>
              <a:rPr lang="en-US"/>
              <a:t> </a:t>
            </a:r>
            <a:r>
              <a:rPr lang="bg-BG"/>
              <a:t>и няма компютър.</a:t>
            </a:r>
          </a:p>
          <a:p>
            <a:pPr>
              <a:buFont typeface="Wingdings" pitchFamily="2" charset="2"/>
              <a:buNone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  <a:p>
            <a:pPr algn="ctr"/>
            <a:r>
              <a:rPr lang="bg-BG"/>
              <a:t>1) 	Стоян е отличник – </a:t>
            </a:r>
            <a:r>
              <a:rPr lang="bg-BG">
                <a:solidFill>
                  <a:schemeClr val="accent2"/>
                </a:solidFill>
              </a:rPr>
              <a:t>истина </a:t>
            </a:r>
          </a:p>
          <a:p>
            <a:pPr algn="ctr">
              <a:buFont typeface="Wingdings" pitchFamily="2" charset="2"/>
              <a:buNone/>
            </a:pPr>
            <a:r>
              <a:rPr lang="bg-BG">
                <a:solidFill>
                  <a:schemeClr val="accent2"/>
                </a:solidFill>
              </a:rPr>
              <a:t>И</a:t>
            </a:r>
            <a:r>
              <a:rPr lang="bg-BG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bg-BG"/>
              <a:t>		Стоян няма компютър – </a:t>
            </a:r>
            <a:r>
              <a:rPr lang="bg-BG">
                <a:solidFill>
                  <a:schemeClr val="accent2"/>
                </a:solidFill>
              </a:rPr>
              <a:t>истина </a:t>
            </a:r>
            <a:r>
              <a:rPr lang="bg-BG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bg-BG"/>
              <a:t>    </a:t>
            </a:r>
          </a:p>
          <a:p>
            <a:pPr algn="ctr">
              <a:buFont typeface="Wingdings" pitchFamily="2" charset="2"/>
              <a:buNone/>
            </a:pPr>
            <a:r>
              <a:rPr lang="bg-BG"/>
              <a:t>Следователно съждението е </a:t>
            </a:r>
            <a:r>
              <a:rPr lang="bg-BG">
                <a:solidFill>
                  <a:schemeClr val="accent2"/>
                </a:solidFill>
              </a:rPr>
              <a:t>вярно</a:t>
            </a:r>
            <a:r>
              <a:rPr lang="bg-BG"/>
              <a:t> и има верностна стойност  </a:t>
            </a:r>
            <a:r>
              <a:rPr lang="bg-BG">
                <a:solidFill>
                  <a:schemeClr val="accent2"/>
                </a:solidFill>
              </a:rPr>
              <a:t>1</a:t>
            </a:r>
            <a:r>
              <a:rPr lang="bg-BG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bg-BG"/>
          </a:p>
          <a:p>
            <a:pPr algn="ctr"/>
            <a:r>
              <a:rPr lang="bg-BG"/>
              <a:t>2) 	Стоян е отличник – </a:t>
            </a:r>
            <a:r>
              <a:rPr lang="bg-BG">
                <a:solidFill>
                  <a:schemeClr val="accent2"/>
                </a:solidFill>
              </a:rPr>
              <a:t>истина</a:t>
            </a:r>
            <a:r>
              <a:rPr lang="bg-BG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bg-BG" b="1">
                <a:solidFill>
                  <a:schemeClr val="accent2"/>
                </a:solidFill>
              </a:rPr>
              <a:t>И</a:t>
            </a:r>
            <a:r>
              <a:rPr lang="bg-BG" b="1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bg-BG"/>
              <a:t>		Стоян няма компютър – </a:t>
            </a:r>
            <a:r>
              <a:rPr lang="bg-BG">
                <a:solidFill>
                  <a:schemeClr val="accent1"/>
                </a:solidFill>
              </a:rPr>
              <a:t>неистина</a:t>
            </a:r>
            <a:r>
              <a:rPr lang="bg-BG"/>
              <a:t>  </a:t>
            </a:r>
          </a:p>
          <a:p>
            <a:pPr algn="ctr">
              <a:buFont typeface="Wingdings" pitchFamily="2" charset="2"/>
              <a:buNone/>
            </a:pPr>
            <a:r>
              <a:rPr lang="bg-BG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bg-BG"/>
              <a:t>Следователно съждението е  </a:t>
            </a:r>
            <a:r>
              <a:rPr lang="bg-BG">
                <a:solidFill>
                  <a:schemeClr val="accent1"/>
                </a:solidFill>
              </a:rPr>
              <a:t>невярно</a:t>
            </a:r>
            <a:r>
              <a:rPr lang="bg-BG"/>
              <a:t> и има верностна стойност  </a:t>
            </a:r>
            <a:r>
              <a:rPr lang="bg-BG">
                <a:solidFill>
                  <a:schemeClr val="accent1"/>
                </a:solidFill>
              </a:rPr>
              <a:t>0</a:t>
            </a:r>
            <a:r>
              <a:rPr lang="bg-BG"/>
              <a:t>.</a:t>
            </a:r>
          </a:p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bg-BG"/>
          </a:p>
          <a:p>
            <a:pPr algn="ctr"/>
            <a:r>
              <a:rPr lang="bg-BG"/>
              <a:t>3) 	Стоян е отличник – </a:t>
            </a:r>
            <a:r>
              <a:rPr lang="bg-BG">
                <a:solidFill>
                  <a:schemeClr val="accent1"/>
                </a:solidFill>
              </a:rPr>
              <a:t>неистина</a:t>
            </a:r>
            <a:r>
              <a:rPr lang="bg-BG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bg-BG">
                <a:solidFill>
                  <a:schemeClr val="accent2"/>
                </a:solidFill>
              </a:rPr>
              <a:t>И</a:t>
            </a:r>
            <a:r>
              <a:rPr lang="bg-BG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bg-BG"/>
              <a:t>		Стоян няма компютър – </a:t>
            </a:r>
            <a:r>
              <a:rPr lang="bg-BG">
                <a:solidFill>
                  <a:schemeClr val="accent2"/>
                </a:solidFill>
              </a:rPr>
              <a:t>истина  </a:t>
            </a:r>
          </a:p>
          <a:p>
            <a:pPr algn="ctr">
              <a:buFont typeface="Wingdings" pitchFamily="2" charset="2"/>
              <a:buNone/>
            </a:pPr>
            <a:r>
              <a:rPr lang="bg-BG"/>
              <a:t>    </a:t>
            </a:r>
          </a:p>
          <a:p>
            <a:pPr algn="ctr">
              <a:buFont typeface="Wingdings" pitchFamily="2" charset="2"/>
              <a:buNone/>
            </a:pPr>
            <a:r>
              <a:rPr lang="bg-BG"/>
              <a:t>Следователно съждението е  </a:t>
            </a:r>
            <a:r>
              <a:rPr lang="bg-BG">
                <a:solidFill>
                  <a:schemeClr val="accent1"/>
                </a:solidFill>
              </a:rPr>
              <a:t>невярно</a:t>
            </a:r>
            <a:r>
              <a:rPr lang="bg-BG"/>
              <a:t> и има верностна стойност  </a:t>
            </a:r>
            <a:r>
              <a:rPr lang="bg-BG">
                <a:solidFill>
                  <a:schemeClr val="accent1"/>
                </a:solidFill>
              </a:rPr>
              <a:t>0</a:t>
            </a:r>
            <a:r>
              <a:rPr lang="bg-BG"/>
              <a:t>.</a:t>
            </a:r>
          </a:p>
          <a:p>
            <a:endParaRPr lang="bg-BG"/>
          </a:p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bg-BG"/>
          </a:p>
          <a:p>
            <a:pPr algn="ctr"/>
            <a:r>
              <a:rPr lang="bg-BG"/>
              <a:t>4) 	Стоян е отличник – </a:t>
            </a:r>
            <a:r>
              <a:rPr lang="bg-BG">
                <a:solidFill>
                  <a:schemeClr val="accent1"/>
                </a:solidFill>
              </a:rPr>
              <a:t>неистина </a:t>
            </a:r>
          </a:p>
          <a:p>
            <a:pPr algn="ctr">
              <a:buFont typeface="Wingdings" pitchFamily="2" charset="2"/>
              <a:buNone/>
            </a:pPr>
            <a:r>
              <a:rPr lang="bg-BG">
                <a:solidFill>
                  <a:schemeClr val="accent2"/>
                </a:solidFill>
              </a:rPr>
              <a:t>И</a:t>
            </a:r>
            <a:r>
              <a:rPr lang="bg-BG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bg-BG"/>
              <a:t>		Стоян няма компютър – </a:t>
            </a:r>
            <a:r>
              <a:rPr lang="bg-BG">
                <a:solidFill>
                  <a:schemeClr val="accent1"/>
                </a:solidFill>
              </a:rPr>
              <a:t>неистина</a:t>
            </a:r>
            <a:r>
              <a:rPr lang="bg-BG"/>
              <a:t>  </a:t>
            </a:r>
          </a:p>
          <a:p>
            <a:pPr algn="ctr">
              <a:buFont typeface="Wingdings" pitchFamily="2" charset="2"/>
              <a:buNone/>
            </a:pPr>
            <a:endParaRPr lang="bg-BG"/>
          </a:p>
          <a:p>
            <a:pPr algn="ctr">
              <a:buFont typeface="Wingdings" pitchFamily="2" charset="2"/>
              <a:buNone/>
            </a:pPr>
            <a:r>
              <a:rPr lang="bg-BG"/>
              <a:t>    Следователно съждението е  </a:t>
            </a:r>
            <a:r>
              <a:rPr lang="bg-BG">
                <a:solidFill>
                  <a:schemeClr val="accent1"/>
                </a:solidFill>
              </a:rPr>
              <a:t>невярно</a:t>
            </a:r>
            <a:r>
              <a:rPr lang="bg-BG"/>
              <a:t> и има верностна стойност  </a:t>
            </a:r>
            <a:r>
              <a:rPr lang="bg-BG">
                <a:solidFill>
                  <a:schemeClr val="accent1"/>
                </a:solidFill>
              </a:rPr>
              <a:t>0</a:t>
            </a:r>
            <a:r>
              <a:rPr lang="bg-BG"/>
              <a:t>.</a:t>
            </a:r>
          </a:p>
          <a:p>
            <a:endParaRPr lang="bg-BG"/>
          </a:p>
          <a:p>
            <a:endParaRPr lang="bg-BG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/>
              <a:t>Б) Отношение “ИЛИ”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4400" lvl="1" indent="-457200">
              <a:buFontTx/>
              <a:buNone/>
            </a:pPr>
            <a:endParaRPr lang="bg-BG" sz="2000"/>
          </a:p>
          <a:p>
            <a:pPr marL="914400" lvl="1" indent="-457200">
              <a:buFontTx/>
              <a:buChar char="-"/>
            </a:pPr>
            <a:r>
              <a:rPr lang="bg-BG" sz="2000"/>
              <a:t>Вярно е когато </a:t>
            </a:r>
            <a:r>
              <a:rPr lang="bg-BG" sz="2000" b="1"/>
              <a:t>поне </a:t>
            </a:r>
            <a:r>
              <a:rPr lang="bg-BG" sz="2000"/>
              <a:t>едно от двете свързани  чрез него съждения е вярно.</a:t>
            </a:r>
          </a:p>
          <a:p>
            <a:pPr marL="914400" lvl="1" indent="-457200">
              <a:buFontTx/>
              <a:buChar char="-"/>
            </a:pPr>
            <a:endParaRPr lang="bg-BG" sz="2000" b="1" u="sng"/>
          </a:p>
          <a:p>
            <a:pPr marL="914400" lvl="1" indent="-457200">
              <a:buFontTx/>
              <a:buChar char="-"/>
            </a:pPr>
            <a:r>
              <a:rPr lang="bg-BG" sz="2000" b="1" u="sng"/>
              <a:t>Примери</a:t>
            </a:r>
          </a:p>
          <a:p>
            <a:pPr marL="914400" lvl="1" indent="-457200">
              <a:buFont typeface="Wingdings" pitchFamily="2" charset="2"/>
              <a:buAutoNum type="arabicParenR"/>
            </a:pPr>
            <a:r>
              <a:rPr lang="bg-BG" sz="2000"/>
              <a:t>Ромбът не е квадрат или трапецът е четириъгълник.</a:t>
            </a:r>
          </a:p>
          <a:p>
            <a:pPr marL="914400" lvl="1" indent="-457200">
              <a:buFont typeface="Wingdings" pitchFamily="2" charset="2"/>
              <a:buAutoNum type="arabicParenR"/>
            </a:pPr>
            <a:r>
              <a:rPr lang="bg-BG" sz="2000"/>
              <a:t>Ромбът е квадрат или трапецът е четириъгълник.</a:t>
            </a:r>
          </a:p>
          <a:p>
            <a:pPr marL="914400" lvl="1" indent="-457200">
              <a:buFont typeface="Wingdings" pitchFamily="2" charset="2"/>
              <a:buAutoNum type="arabicParenR"/>
            </a:pPr>
            <a:r>
              <a:rPr lang="bg-BG" sz="2000"/>
              <a:t>Ромбът е квадрат или трапецът е правоъгълник. </a:t>
            </a:r>
          </a:p>
          <a:p>
            <a:pPr marL="914400" lvl="1" indent="-457200">
              <a:buFont typeface="Wingdings" pitchFamily="2" charset="2"/>
              <a:buChar char="Ø"/>
            </a:pPr>
            <a:endParaRPr lang="bg-BG" sz="2000"/>
          </a:p>
          <a:p>
            <a:pPr marL="914400" lvl="1" indent="-457200">
              <a:buFont typeface="Wingdings" pitchFamily="2" charset="2"/>
              <a:buNone/>
            </a:pPr>
            <a:endParaRPr lang="bg-BG" sz="2000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ctr">
              <a:buFont typeface="Wingdings" pitchFamily="2" charset="2"/>
              <a:buAutoNum type="arabicParenR"/>
            </a:pPr>
            <a:endParaRPr lang="bg-BG"/>
          </a:p>
          <a:p>
            <a:pPr marL="533400" indent="-533400" algn="ctr">
              <a:buFont typeface="Wingdings" pitchFamily="2" charset="2"/>
              <a:buAutoNum type="arabicParenR"/>
            </a:pPr>
            <a:r>
              <a:rPr lang="bg-BG"/>
              <a:t>Ромбът не е квадрат – </a:t>
            </a:r>
            <a:r>
              <a:rPr lang="bg-BG">
                <a:solidFill>
                  <a:schemeClr val="accent2"/>
                </a:solidFill>
              </a:rPr>
              <a:t>истина 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bg-BG">
                <a:solidFill>
                  <a:schemeClr val="accent2"/>
                </a:solidFill>
              </a:rPr>
              <a:t>или 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bg-BG"/>
              <a:t>трапецът е четириъгълник – </a:t>
            </a:r>
            <a:r>
              <a:rPr lang="bg-BG">
                <a:solidFill>
                  <a:schemeClr val="accent2"/>
                </a:solidFill>
              </a:rPr>
              <a:t>истина </a:t>
            </a:r>
          </a:p>
          <a:p>
            <a:pPr marL="533400" indent="-533400" algn="ctr">
              <a:buFont typeface="Wingdings" pitchFamily="2" charset="2"/>
              <a:buNone/>
            </a:pPr>
            <a:endParaRPr lang="bg-BG">
              <a:solidFill>
                <a:schemeClr val="accent2"/>
              </a:solidFill>
            </a:endParaRPr>
          </a:p>
          <a:p>
            <a:pPr marL="533400" indent="-533400" algn="ctr">
              <a:buFont typeface="Wingdings" pitchFamily="2" charset="2"/>
              <a:buNone/>
            </a:pPr>
            <a:r>
              <a:rPr lang="bg-BG"/>
              <a:t>Следователно съждението е </a:t>
            </a:r>
            <a:r>
              <a:rPr lang="bg-BG">
                <a:solidFill>
                  <a:schemeClr val="accent2"/>
                </a:solidFill>
              </a:rPr>
              <a:t>вярно</a:t>
            </a:r>
            <a:r>
              <a:rPr lang="bg-BG"/>
              <a:t> и има верностна стойност </a:t>
            </a:r>
            <a:r>
              <a:rPr lang="bg-BG">
                <a:solidFill>
                  <a:schemeClr val="accent2"/>
                </a:solidFill>
              </a:rPr>
              <a:t>1</a:t>
            </a:r>
            <a:r>
              <a:rPr lang="bg-BG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ctr">
              <a:buFont typeface="Wingdings" pitchFamily="2" charset="2"/>
              <a:buAutoNum type="arabicParenR" startAt="2"/>
            </a:pPr>
            <a:endParaRPr lang="bg-BG"/>
          </a:p>
          <a:p>
            <a:pPr marL="533400" indent="-533400" algn="ctr">
              <a:buFont typeface="Wingdings" pitchFamily="2" charset="2"/>
              <a:buAutoNum type="arabicParenR" startAt="2"/>
            </a:pPr>
            <a:r>
              <a:rPr lang="bg-BG"/>
              <a:t>Ромбът е квадрат – </a:t>
            </a:r>
            <a:r>
              <a:rPr lang="bg-BG">
                <a:solidFill>
                  <a:schemeClr val="accent1"/>
                </a:solidFill>
              </a:rPr>
              <a:t>неистина</a:t>
            </a:r>
            <a:r>
              <a:rPr lang="bg-BG">
                <a:solidFill>
                  <a:schemeClr val="accent2"/>
                </a:solidFill>
              </a:rPr>
              <a:t> 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bg-BG">
                <a:solidFill>
                  <a:schemeClr val="accent2"/>
                </a:solidFill>
              </a:rPr>
              <a:t>или 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bg-BG"/>
              <a:t>трапецът е четириъгълник – </a:t>
            </a:r>
            <a:r>
              <a:rPr lang="bg-BG">
                <a:solidFill>
                  <a:schemeClr val="accent2"/>
                </a:solidFill>
              </a:rPr>
              <a:t>истина </a:t>
            </a:r>
          </a:p>
          <a:p>
            <a:pPr marL="533400" indent="-533400" algn="ctr">
              <a:buFont typeface="Wingdings" pitchFamily="2" charset="2"/>
              <a:buNone/>
            </a:pPr>
            <a:endParaRPr lang="bg-BG">
              <a:solidFill>
                <a:schemeClr val="accent2"/>
              </a:solidFill>
            </a:endParaRPr>
          </a:p>
          <a:p>
            <a:pPr marL="533400" indent="-533400" algn="ctr">
              <a:buFont typeface="Wingdings" pitchFamily="2" charset="2"/>
              <a:buNone/>
            </a:pPr>
            <a:r>
              <a:rPr lang="bg-BG"/>
              <a:t>Следователно съждението е </a:t>
            </a:r>
            <a:r>
              <a:rPr lang="bg-BG">
                <a:solidFill>
                  <a:schemeClr val="accent2"/>
                </a:solidFill>
              </a:rPr>
              <a:t>вярно</a:t>
            </a:r>
            <a:r>
              <a:rPr lang="bg-BG"/>
              <a:t> и има верностна стойност </a:t>
            </a:r>
            <a:r>
              <a:rPr lang="bg-BG">
                <a:solidFill>
                  <a:schemeClr val="accent2"/>
                </a:solidFill>
              </a:rPr>
              <a:t>1</a:t>
            </a:r>
            <a:r>
              <a:rPr lang="bg-BG"/>
              <a:t>.</a:t>
            </a:r>
          </a:p>
          <a:p>
            <a:pPr marL="533400" indent="-533400" algn="ctr">
              <a:buFont typeface="Wingdings" pitchFamily="2" charset="2"/>
              <a:buNone/>
            </a:pPr>
            <a:endParaRPr lang="bg-BG"/>
          </a:p>
          <a:p>
            <a:pPr marL="533400" indent="-533400"/>
            <a:endParaRPr lang="bg-BG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ctr">
              <a:buFont typeface="Wingdings" pitchFamily="2" charset="2"/>
              <a:buAutoNum type="arabicParenR" startAt="3"/>
            </a:pPr>
            <a:endParaRPr lang="bg-BG"/>
          </a:p>
          <a:p>
            <a:pPr marL="533400" indent="-533400" algn="ctr">
              <a:buFont typeface="Wingdings" pitchFamily="2" charset="2"/>
              <a:buAutoNum type="arabicParenR" startAt="3"/>
            </a:pPr>
            <a:r>
              <a:rPr lang="bg-BG"/>
              <a:t>Ромбът е квадрат – </a:t>
            </a:r>
            <a:r>
              <a:rPr lang="bg-BG">
                <a:solidFill>
                  <a:schemeClr val="accent1"/>
                </a:solidFill>
              </a:rPr>
              <a:t>неистина 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bg-BG">
                <a:solidFill>
                  <a:schemeClr val="accent2"/>
                </a:solidFill>
              </a:rPr>
              <a:t>или 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bg-BG"/>
              <a:t>трапецът е правоъгълник – </a:t>
            </a:r>
            <a:r>
              <a:rPr lang="bg-BG">
                <a:solidFill>
                  <a:schemeClr val="accent1"/>
                </a:solidFill>
              </a:rPr>
              <a:t>неистина</a:t>
            </a:r>
            <a:r>
              <a:rPr lang="bg-BG">
                <a:solidFill>
                  <a:schemeClr val="accent2"/>
                </a:solidFill>
              </a:rPr>
              <a:t> </a:t>
            </a:r>
          </a:p>
          <a:p>
            <a:pPr marL="533400" indent="-533400" algn="ctr">
              <a:buFont typeface="Wingdings" pitchFamily="2" charset="2"/>
              <a:buNone/>
            </a:pPr>
            <a:endParaRPr lang="bg-BG">
              <a:solidFill>
                <a:schemeClr val="accent2"/>
              </a:solidFill>
            </a:endParaRPr>
          </a:p>
          <a:p>
            <a:pPr marL="533400" indent="-533400" algn="ctr">
              <a:buFont typeface="Wingdings" pitchFamily="2" charset="2"/>
              <a:buNone/>
            </a:pPr>
            <a:r>
              <a:rPr lang="bg-BG"/>
              <a:t>Следователно съждението е </a:t>
            </a:r>
            <a:r>
              <a:rPr lang="bg-BG">
                <a:solidFill>
                  <a:schemeClr val="accent1"/>
                </a:solidFill>
              </a:rPr>
              <a:t>невярно</a:t>
            </a:r>
            <a:r>
              <a:rPr lang="bg-BG"/>
              <a:t> и има верностна стойност </a:t>
            </a:r>
            <a:r>
              <a:rPr lang="bg-BG">
                <a:solidFill>
                  <a:schemeClr val="accent1"/>
                </a:solidFill>
              </a:rPr>
              <a:t>0</a:t>
            </a:r>
            <a:r>
              <a:rPr lang="bg-BG"/>
              <a:t>.</a:t>
            </a:r>
          </a:p>
          <a:p>
            <a:pPr marL="533400" indent="-533400"/>
            <a:endParaRPr lang="bg-BG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/>
              <a:t>В) Отношение “НЕ”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Char char="-"/>
            </a:pPr>
            <a:endParaRPr lang="bg-BG" sz="2400"/>
          </a:p>
          <a:p>
            <a:pPr marL="533400" indent="-533400" algn="ctr">
              <a:buFontTx/>
              <a:buChar char="-"/>
            </a:pPr>
            <a:r>
              <a:rPr lang="bg-BG" sz="2400"/>
              <a:t>За всяко съждение може да се образува неговото </a:t>
            </a:r>
            <a:r>
              <a:rPr lang="bg-BG" sz="2400" b="1"/>
              <a:t>отрицание. </a:t>
            </a:r>
            <a:r>
              <a:rPr lang="bg-BG" sz="2400"/>
              <a:t>Ако даденото съждение е истина, то неговото отрицание  не е и обратното.</a:t>
            </a:r>
          </a:p>
          <a:p>
            <a:pPr marL="533400" indent="-533400">
              <a:buFontTx/>
              <a:buChar char="-"/>
            </a:pPr>
            <a:r>
              <a:rPr lang="bg-BG" sz="2400" b="1" u="sng"/>
              <a:t>Примери</a:t>
            </a:r>
            <a:r>
              <a:rPr lang="bg-BG" sz="2400"/>
              <a:t> 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bg-BG" sz="2400"/>
              <a:t>Информатиката е любимият ми предмет.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bg-BG" sz="2400"/>
              <a:t>Математиката не  е любимият ми предмет.</a:t>
            </a:r>
          </a:p>
          <a:p>
            <a:pPr marL="533400" indent="-533400">
              <a:buFont typeface="Wingdings" pitchFamily="2" charset="2"/>
              <a:buNone/>
            </a:pPr>
            <a:endParaRPr lang="bg-BG" sz="2400"/>
          </a:p>
          <a:p>
            <a:pPr marL="533400" indent="-533400">
              <a:buFont typeface="Wingdings" pitchFamily="2" charset="2"/>
              <a:buNone/>
            </a:pPr>
            <a:endParaRPr lang="bg-BG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-614363" y="2862263"/>
            <a:ext cx="5691188" cy="1143000"/>
          </a:xfrm>
          <a:noFill/>
          <a:ln/>
        </p:spPr>
        <p:txBody>
          <a:bodyPr/>
          <a:lstStyle/>
          <a:p>
            <a:pPr algn="ctr"/>
            <a:r>
              <a:rPr lang="bg-BG">
                <a:solidFill>
                  <a:schemeClr val="tx1"/>
                </a:solidFill>
              </a:rPr>
              <a:t>1. Съждение</a:t>
            </a:r>
            <a:br>
              <a:rPr lang="bg-BG">
                <a:solidFill>
                  <a:schemeClr val="tx1"/>
                </a:solidFill>
              </a:rPr>
            </a:br>
            <a:endParaRPr lang="bg-BG">
              <a:solidFill>
                <a:schemeClr val="tx1"/>
              </a:solidFill>
            </a:endParaRPr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252413" y="2997200"/>
            <a:ext cx="9144000" cy="1470025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bg-BG" sz="3600" b="1"/>
              <a:t>2. Образуване на сложни съждения</a:t>
            </a:r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auto">
          <a:xfrm>
            <a:off x="468313" y="3830638"/>
            <a:ext cx="8964612" cy="1470025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bg-BG" sz="3600" b="1"/>
              <a:t>3. Логически променливи и функции</a:t>
            </a:r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1689100" y="1196975"/>
            <a:ext cx="5691188" cy="1143000"/>
          </a:xfrm>
          <a:prstGeom prst="roundRect">
            <a:avLst>
              <a:gd name="adj" fmla="val 21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bg-BG" sz="4400" b="1"/>
              <a:t>ЦЕЛИ</a:t>
            </a:r>
            <a:r>
              <a:rPr lang="bg-BG" sz="3600" b="1"/>
              <a:t/>
            </a:r>
            <a:br>
              <a:rPr lang="bg-BG" sz="3600" b="1"/>
            </a:br>
            <a:endParaRPr lang="bg-BG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endParaRPr lang="bg-BG"/>
          </a:p>
          <a:p>
            <a:pPr marL="533400" indent="-533400">
              <a:buFont typeface="Wingdings" pitchFamily="2" charset="2"/>
              <a:buAutoNum type="arabicParenR"/>
            </a:pPr>
            <a:r>
              <a:rPr lang="bg-BG"/>
              <a:t>Информатиката е любимият ми предмет.</a:t>
            </a:r>
          </a:p>
          <a:p>
            <a:pPr marL="533400" indent="-533400">
              <a:buFont typeface="Wingdings" pitchFamily="2" charset="2"/>
              <a:buNone/>
            </a:pPr>
            <a:endParaRPr lang="bg-BG"/>
          </a:p>
          <a:p>
            <a:pPr marL="533400" indent="-533400">
              <a:buFont typeface="Wingdings" pitchFamily="2" charset="2"/>
              <a:buNone/>
            </a:pPr>
            <a:r>
              <a:rPr lang="bg-BG" b="1"/>
              <a:t>Отрицанието:</a:t>
            </a:r>
          </a:p>
          <a:p>
            <a:pPr marL="533400" indent="-533400">
              <a:buFont typeface="Wingdings" pitchFamily="2" charset="2"/>
              <a:buNone/>
            </a:pPr>
            <a:r>
              <a:rPr lang="bg-BG"/>
              <a:t>	Информатиката </a:t>
            </a:r>
            <a:r>
              <a:rPr lang="bg-BG" b="1"/>
              <a:t> НЕ</a:t>
            </a:r>
            <a:r>
              <a:rPr lang="bg-BG"/>
              <a:t> е любимият ми предмет.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arenR" startAt="2"/>
            </a:pPr>
            <a:endParaRPr lang="bg-BG"/>
          </a:p>
          <a:p>
            <a:pPr marL="533400" indent="-533400">
              <a:buFont typeface="Wingdings" pitchFamily="2" charset="2"/>
              <a:buAutoNum type="arabicParenR" startAt="2"/>
            </a:pPr>
            <a:r>
              <a:rPr lang="bg-BG"/>
              <a:t>Математиката не  е любимият ми предмет.</a:t>
            </a:r>
          </a:p>
          <a:p>
            <a:pPr marL="533400" indent="-533400">
              <a:buFont typeface="Wingdings" pitchFamily="2" charset="2"/>
              <a:buNone/>
            </a:pPr>
            <a:endParaRPr lang="bg-BG"/>
          </a:p>
          <a:p>
            <a:pPr marL="533400" indent="-533400">
              <a:buFont typeface="Wingdings" pitchFamily="2" charset="2"/>
              <a:buNone/>
            </a:pPr>
            <a:r>
              <a:rPr lang="bg-BG" b="1"/>
              <a:t>Отрицанието:</a:t>
            </a:r>
          </a:p>
          <a:p>
            <a:pPr marL="533400" indent="-533400">
              <a:buFont typeface="Wingdings" pitchFamily="2" charset="2"/>
              <a:buNone/>
            </a:pPr>
            <a:r>
              <a:rPr lang="bg-BG"/>
              <a:t>	Математиката  е любимият ми предмет.</a:t>
            </a:r>
          </a:p>
          <a:p>
            <a:pPr marL="533400" indent="-533400"/>
            <a:endParaRPr lang="bg-BG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3. Логически променливи и функции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000">
                <a:hlinkClick r:id="rId2" action="ppaction://hlinksldjump"/>
              </a:rPr>
              <a:t>А) Конюнкция</a:t>
            </a:r>
            <a:endParaRPr lang="bg-BG" sz="2000"/>
          </a:p>
          <a:p>
            <a:pPr>
              <a:lnSpc>
                <a:spcPct val="80000"/>
              </a:lnSpc>
            </a:pPr>
            <a:r>
              <a:rPr lang="bg-BG" sz="2000">
                <a:hlinkClick r:id="rId3" action="ppaction://hlinksldjump"/>
              </a:rPr>
              <a:t>Б) Дизюнкция</a:t>
            </a:r>
            <a:endParaRPr lang="bg-BG" sz="2000"/>
          </a:p>
          <a:p>
            <a:pPr>
              <a:lnSpc>
                <a:spcPct val="80000"/>
              </a:lnSpc>
            </a:pPr>
            <a:r>
              <a:rPr lang="bg-BG" sz="2000">
                <a:hlinkClick r:id="rId4" action="ppaction://hlinksldjump"/>
              </a:rPr>
              <a:t>В) </a:t>
            </a:r>
            <a:r>
              <a:rPr lang="bg-BG" sz="1800">
                <a:hlinkClick r:id="rId4" action="ppaction://hlinksldjump"/>
              </a:rPr>
              <a:t>Инверсия</a:t>
            </a:r>
            <a:endParaRPr lang="bg-BG" sz="1800"/>
          </a:p>
          <a:p>
            <a:pPr>
              <a:lnSpc>
                <a:spcPct val="80000"/>
              </a:lnSpc>
            </a:pPr>
            <a:r>
              <a:rPr lang="bg-BG" sz="1800">
                <a:hlinkClick r:id="rId5" action="ppaction://hlinksldjump"/>
              </a:rPr>
              <a:t>Г) Импликация</a:t>
            </a:r>
            <a:endParaRPr lang="bg-BG" sz="1800"/>
          </a:p>
          <a:p>
            <a:pPr>
              <a:lnSpc>
                <a:spcPct val="80000"/>
              </a:lnSpc>
            </a:pPr>
            <a:r>
              <a:rPr lang="bg-BG" sz="1800">
                <a:hlinkClick r:id="rId6" action="ppaction://hlinksldjump"/>
              </a:rPr>
              <a:t>Д) Изключваща дизюнкция</a:t>
            </a:r>
            <a:endParaRPr lang="bg-BG" sz="1800"/>
          </a:p>
          <a:p>
            <a:pPr>
              <a:lnSpc>
                <a:spcPct val="80000"/>
              </a:lnSpc>
            </a:pPr>
            <a:r>
              <a:rPr lang="bg-BG" sz="1800">
                <a:hlinkClick r:id="rId7" action="ppaction://hlinksldjump"/>
              </a:rPr>
              <a:t>Е) Равнозначност</a:t>
            </a:r>
            <a:endParaRPr lang="bg-BG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g-BG"/>
              <a:t>Начините по които човек може да свързва простите съждения в сложни, както и необходимостта от това да знае как да определи верностната стойност на едно сложно съждение, ако знае стойностите на съставящите го прости, водят до изучаване и класифициране на логическите функции.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/>
              <a:t>А) Конюнкция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endParaRPr lang="bg-BG" sz="2000"/>
          </a:p>
          <a:p>
            <a:pPr>
              <a:lnSpc>
                <a:spcPct val="90000"/>
              </a:lnSpc>
            </a:pPr>
            <a:r>
              <a:rPr lang="bg-BG" sz="2000" b="1"/>
              <a:t>логическо  умножение ,,И" - конюнкция</a:t>
            </a:r>
            <a:r>
              <a:rPr lang="bg-BG" sz="2000"/>
              <a:t> - има два аргумента и има стойност 0, когато поне един от аргументите й има стойност 0, и 1, когато и двата аргумента са равни на 1.</a:t>
            </a:r>
            <a:br>
              <a:rPr lang="bg-BG" sz="2000"/>
            </a:br>
            <a:r>
              <a:rPr lang="bg-BG" sz="2000"/>
              <a:t>Означава се с </a:t>
            </a:r>
            <a:r>
              <a:rPr lang="bg-BG" sz="2000">
                <a:solidFill>
                  <a:schemeClr val="accent2"/>
                </a:solidFill>
              </a:rPr>
              <a:t>^  </a:t>
            </a:r>
            <a:r>
              <a:rPr lang="bg-BG" sz="2000"/>
              <a:t>или с </a:t>
            </a:r>
            <a:r>
              <a:rPr lang="bg-BG" sz="2000">
                <a:solidFill>
                  <a:schemeClr val="accent2"/>
                </a:solidFill>
              </a:rPr>
              <a:t>AND</a:t>
            </a:r>
            <a:r>
              <a:rPr lang="bg-BG" sz="2000"/>
              <a:t>, например a</a:t>
            </a:r>
            <a:r>
              <a:rPr lang="bg-BG" sz="2000">
                <a:solidFill>
                  <a:schemeClr val="accent2"/>
                </a:solidFill>
              </a:rPr>
              <a:t>AND</a:t>
            </a:r>
            <a:r>
              <a:rPr lang="bg-BG" sz="2000"/>
              <a:t>b или a</a:t>
            </a:r>
            <a:r>
              <a:rPr lang="bg-BG" sz="2000">
                <a:solidFill>
                  <a:schemeClr val="accent2"/>
                </a:solidFill>
              </a:rPr>
              <a:t>^</a:t>
            </a:r>
            <a:r>
              <a:rPr lang="bg-BG" sz="2000"/>
              <a:t>b.</a:t>
            </a:r>
            <a:endParaRPr lang="bg-BG" sz="2000" b="1"/>
          </a:p>
          <a:p>
            <a:pPr algn="just">
              <a:lnSpc>
                <a:spcPct val="90000"/>
              </a:lnSpc>
            </a:pPr>
            <a:endParaRPr lang="bg-BG" sz="2000"/>
          </a:p>
          <a:p>
            <a:pPr>
              <a:lnSpc>
                <a:spcPct val="90000"/>
              </a:lnSpc>
            </a:pPr>
            <a:endParaRPr lang="bg-BG" sz="2000"/>
          </a:p>
        </p:txBody>
      </p:sp>
      <p:sp>
        <p:nvSpPr>
          <p:cNvPr id="36904" name="Rectangle 4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000" b="1"/>
          </a:p>
          <a:p>
            <a:pPr>
              <a:lnSpc>
                <a:spcPct val="90000"/>
              </a:lnSpc>
            </a:pPr>
            <a:r>
              <a:rPr lang="bg-BG" sz="2000" b="1"/>
              <a:t>Таблица за истинност</a:t>
            </a:r>
            <a:r>
              <a:rPr lang="en-US" sz="2000" b="1"/>
              <a:t>:</a:t>
            </a:r>
            <a:endParaRPr lang="bg-BG" sz="2000" b="1"/>
          </a:p>
        </p:txBody>
      </p:sp>
      <p:graphicFrame>
        <p:nvGraphicFramePr>
          <p:cNvPr id="36903" name="Group 39"/>
          <p:cNvGraphicFramePr>
            <a:graphicFrameLocks noGrp="1"/>
          </p:cNvGraphicFramePr>
          <p:nvPr>
            <p:ph sz="half" idx="4294967295"/>
          </p:nvPr>
        </p:nvGraphicFramePr>
        <p:xfrm>
          <a:off x="5148263" y="3429000"/>
          <a:ext cx="2806700" cy="2395538"/>
        </p:xfrm>
        <a:graphic>
          <a:graphicData uri="http://schemas.openxmlformats.org/drawingml/2006/table">
            <a:tbl>
              <a:tblPr/>
              <a:tblGrid>
                <a:gridCol w="935037"/>
                <a:gridCol w="936625"/>
                <a:gridCol w="935038"/>
              </a:tblGrid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^ B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/>
              <a:t>Б) Дизюнкция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000" b="1"/>
          </a:p>
          <a:p>
            <a:r>
              <a:rPr lang="bg-BG" sz="2000" b="1"/>
              <a:t>Логическо събиране  ,,ИЛИ" - дизюнкция</a:t>
            </a:r>
            <a:r>
              <a:rPr lang="bg-BG" sz="2000"/>
              <a:t> - има два аргумента и има стойност 1, когато поне един от аргументите й има стойност 1, и 0, когато и двата аргумента са равни на 0.</a:t>
            </a:r>
            <a:br>
              <a:rPr lang="bg-BG" sz="2000"/>
            </a:br>
            <a:r>
              <a:rPr lang="bg-BG" sz="2000"/>
              <a:t>Означава се с </a:t>
            </a:r>
            <a:r>
              <a:rPr lang="en-US" sz="2000">
                <a:solidFill>
                  <a:schemeClr val="accent2"/>
                </a:solidFill>
              </a:rPr>
              <a:t>v</a:t>
            </a:r>
            <a:r>
              <a:rPr lang="bg-BG" sz="2000"/>
              <a:t> или с </a:t>
            </a:r>
            <a:r>
              <a:rPr lang="bg-BG" sz="2000">
                <a:solidFill>
                  <a:schemeClr val="accent2"/>
                </a:solidFill>
              </a:rPr>
              <a:t>OR</a:t>
            </a:r>
            <a:r>
              <a:rPr lang="bg-BG" sz="2000"/>
              <a:t>, например a</a:t>
            </a:r>
            <a:r>
              <a:rPr lang="bg-BG" sz="2000">
                <a:solidFill>
                  <a:schemeClr val="accent2"/>
                </a:solidFill>
              </a:rPr>
              <a:t>OR</a:t>
            </a:r>
            <a:r>
              <a:rPr lang="bg-BG" sz="2000"/>
              <a:t>b или a</a:t>
            </a:r>
            <a:r>
              <a:rPr lang="en-US" sz="2000">
                <a:solidFill>
                  <a:schemeClr val="accent2"/>
                </a:solidFill>
              </a:rPr>
              <a:t>v</a:t>
            </a:r>
            <a:r>
              <a:rPr lang="bg-BG" sz="2000"/>
              <a:t>b.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000" b="1"/>
          </a:p>
          <a:p>
            <a:r>
              <a:rPr lang="bg-BG" sz="2000" b="1"/>
              <a:t>Таблица за истинност</a:t>
            </a:r>
            <a:r>
              <a:rPr lang="en-US" sz="2000" b="1"/>
              <a:t>:</a:t>
            </a:r>
            <a:endParaRPr lang="bg-BG" sz="2000" b="1"/>
          </a:p>
          <a:p>
            <a:endParaRPr lang="bg-BG" sz="2000"/>
          </a:p>
        </p:txBody>
      </p:sp>
      <p:graphicFrame>
        <p:nvGraphicFramePr>
          <p:cNvPr id="37922" name="Group 34"/>
          <p:cNvGraphicFramePr>
            <a:graphicFrameLocks noGrp="1"/>
          </p:cNvGraphicFramePr>
          <p:nvPr/>
        </p:nvGraphicFramePr>
        <p:xfrm>
          <a:off x="5292725" y="3481388"/>
          <a:ext cx="2806700" cy="2395537"/>
        </p:xfrm>
        <a:graphic>
          <a:graphicData uri="http://schemas.openxmlformats.org/drawingml/2006/table">
            <a:tbl>
              <a:tblPr/>
              <a:tblGrid>
                <a:gridCol w="935038"/>
                <a:gridCol w="936625"/>
                <a:gridCol w="935037"/>
              </a:tblGrid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v B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/>
              <a:t>В) Инверсия (!, NOT, ¬ 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bg-BG" sz="2400"/>
          </a:p>
          <a:p>
            <a:pPr>
              <a:lnSpc>
                <a:spcPct val="90000"/>
              </a:lnSpc>
            </a:pPr>
            <a:r>
              <a:rPr lang="bg-BG" sz="2400" b="1"/>
              <a:t>логическо отрицание – инверсия</a:t>
            </a:r>
            <a:r>
              <a:rPr lang="bg-BG" sz="2400"/>
              <a:t> – има  един аргумент и променя стойността му от 1 в 0 или обратно от 0 в 1. Срещат се различни варианти на означаване - </a:t>
            </a:r>
            <a:r>
              <a:rPr lang="bg-BG" sz="2400">
                <a:solidFill>
                  <a:schemeClr val="accent2"/>
                </a:solidFill>
              </a:rPr>
              <a:t>!</a:t>
            </a:r>
            <a:r>
              <a:rPr lang="bg-BG" sz="2400"/>
              <a:t>,</a:t>
            </a:r>
            <a:r>
              <a:rPr lang="bg-BG" sz="2400">
                <a:solidFill>
                  <a:schemeClr val="accent2"/>
                </a:solidFill>
              </a:rPr>
              <a:t>NOT</a:t>
            </a:r>
            <a:r>
              <a:rPr lang="bg-BG" sz="2400"/>
              <a:t>,</a:t>
            </a:r>
            <a:r>
              <a:rPr lang="bg-BG" sz="2400">
                <a:solidFill>
                  <a:schemeClr val="accent2"/>
                </a:solidFill>
              </a:rPr>
              <a:t>¬</a:t>
            </a:r>
            <a:r>
              <a:rPr lang="bg-BG" sz="2400"/>
              <a:t> . 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bg-BG" sz="2000" b="1"/>
              <a:t>Таблица за истинност</a:t>
            </a:r>
            <a:r>
              <a:rPr lang="en-US" sz="2000" b="1"/>
              <a:t>:</a:t>
            </a:r>
            <a:endParaRPr lang="bg-BG" sz="2000" b="1"/>
          </a:p>
          <a:p>
            <a:pPr>
              <a:lnSpc>
                <a:spcPct val="90000"/>
              </a:lnSpc>
            </a:pPr>
            <a:endParaRPr lang="bg-BG" sz="2000"/>
          </a:p>
        </p:txBody>
      </p:sp>
      <p:graphicFrame>
        <p:nvGraphicFramePr>
          <p:cNvPr id="38958" name="Group 46"/>
          <p:cNvGraphicFramePr>
            <a:graphicFrameLocks noGrp="1"/>
          </p:cNvGraphicFramePr>
          <p:nvPr/>
        </p:nvGraphicFramePr>
        <p:xfrm>
          <a:off x="5867400" y="3573463"/>
          <a:ext cx="1582738" cy="1800225"/>
        </p:xfrm>
        <a:graphic>
          <a:graphicData uri="http://schemas.openxmlformats.org/drawingml/2006/table">
            <a:tbl>
              <a:tblPr/>
              <a:tblGrid>
                <a:gridCol w="792163"/>
                <a:gridCol w="790575"/>
              </a:tblGrid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!A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/>
              <a:t>Г) Импликация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endParaRPr lang="bg-BG" sz="200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bg-BG" sz="2000" b="1"/>
              <a:t>импликация ( следва, ако … , то …)</a:t>
            </a:r>
            <a:r>
              <a:rPr lang="bg-BG" sz="2000"/>
              <a:t> - има два аргумента, катопървият се нарича предпоставка, а вторият - следствие. Резултатът от имплимацията е 0, само когато предпоставката е вярна (1), а следствието е грешно (0). В останалите случаи импликацията има стойност 1.</a:t>
            </a:r>
            <a:br>
              <a:rPr lang="bg-BG" sz="2000"/>
            </a:br>
            <a:r>
              <a:rPr lang="bg-BG" sz="2000"/>
              <a:t>Означава се с </a:t>
            </a:r>
            <a:r>
              <a:rPr lang="bg-BG" sz="2000">
                <a:cs typeface="Arial" charset="0"/>
              </a:rPr>
              <a:t>—</a:t>
            </a:r>
            <a:r>
              <a:rPr lang="en-US" sz="2000">
                <a:cs typeface="Arial" charset="0"/>
              </a:rPr>
              <a:t>&gt;</a:t>
            </a:r>
            <a:r>
              <a:rPr lang="bg-BG" sz="2000"/>
              <a:t>. </a:t>
            </a:r>
            <a:endParaRPr lang="en-US" sz="2000"/>
          </a:p>
          <a:p>
            <a:pPr algn="just">
              <a:lnSpc>
                <a:spcPct val="80000"/>
              </a:lnSpc>
              <a:buFontTx/>
              <a:buNone/>
            </a:pPr>
            <a:endParaRPr lang="bg-BG" sz="2000"/>
          </a:p>
          <a:p>
            <a:pPr>
              <a:lnSpc>
                <a:spcPct val="80000"/>
              </a:lnSpc>
              <a:buFontTx/>
              <a:buNone/>
            </a:pPr>
            <a:endParaRPr lang="bg-BG" sz="2000"/>
          </a:p>
          <a:p>
            <a:pPr>
              <a:lnSpc>
                <a:spcPct val="80000"/>
              </a:lnSpc>
              <a:buFontTx/>
              <a:buChar char="-"/>
            </a:pPr>
            <a:endParaRPr lang="bg-BG" sz="2000"/>
          </a:p>
          <a:p>
            <a:pPr>
              <a:lnSpc>
                <a:spcPct val="80000"/>
              </a:lnSpc>
              <a:buFontTx/>
              <a:buChar char="-"/>
            </a:pPr>
            <a:endParaRPr lang="bg-BG" sz="2000"/>
          </a:p>
          <a:p>
            <a:pPr>
              <a:lnSpc>
                <a:spcPct val="80000"/>
              </a:lnSpc>
              <a:buFontTx/>
              <a:buNone/>
            </a:pPr>
            <a:endParaRPr lang="bg-BG" sz="2000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bg-BG" sz="1800" b="1"/>
              <a:t>Таблица за истинност</a:t>
            </a:r>
            <a:r>
              <a:rPr lang="en-US" sz="1800" b="1"/>
              <a:t>:</a:t>
            </a:r>
            <a:endParaRPr lang="bg-BG" sz="1800" b="1"/>
          </a:p>
          <a:p>
            <a:pPr>
              <a:lnSpc>
                <a:spcPct val="80000"/>
              </a:lnSpc>
            </a:pPr>
            <a:endParaRPr lang="bg-BG" sz="2000"/>
          </a:p>
        </p:txBody>
      </p:sp>
      <p:graphicFrame>
        <p:nvGraphicFramePr>
          <p:cNvPr id="96289" name="Group 33"/>
          <p:cNvGraphicFramePr>
            <a:graphicFrameLocks noGrp="1"/>
          </p:cNvGraphicFramePr>
          <p:nvPr/>
        </p:nvGraphicFramePr>
        <p:xfrm>
          <a:off x="5219700" y="3500438"/>
          <a:ext cx="3024188" cy="2125662"/>
        </p:xfrm>
        <a:graphic>
          <a:graphicData uri="http://schemas.openxmlformats.org/drawingml/2006/table">
            <a:tbl>
              <a:tblPr/>
              <a:tblGrid>
                <a:gridCol w="1054100"/>
                <a:gridCol w="962025"/>
                <a:gridCol w="1008063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—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 B</a:t>
                      </a:r>
                      <a:endParaRPr kumimoji="0" 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/>
              <a:t>Д) Изключваща дизюнкция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000" b="1"/>
          </a:p>
          <a:p>
            <a:pPr>
              <a:lnSpc>
                <a:spcPct val="90000"/>
              </a:lnSpc>
            </a:pPr>
            <a:r>
              <a:rPr lang="bg-BG" sz="2000" b="1"/>
              <a:t>изключващо ,,или"( изкл. дизюнкция, неравнозначност, събиране по модул 2)</a:t>
            </a:r>
            <a:r>
              <a:rPr lang="bg-BG" sz="2000"/>
              <a:t> - има два аргумента и има стойност 0, когато аргументите й имат равни стойности, и 1, когато аргументите й са различни.</a:t>
            </a:r>
            <a:br>
              <a:rPr lang="bg-BG" sz="2000"/>
            </a:br>
            <a:r>
              <a:rPr lang="bg-BG" sz="2000"/>
              <a:t>Означава се с  </a:t>
            </a:r>
            <a:r>
              <a:rPr lang="en-US" sz="2000"/>
              <a:t>X</a:t>
            </a:r>
            <a:r>
              <a:rPr lang="bg-BG" sz="2000"/>
              <a:t>OR. 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800" b="1"/>
          </a:p>
          <a:p>
            <a:pPr>
              <a:lnSpc>
                <a:spcPct val="90000"/>
              </a:lnSpc>
            </a:pPr>
            <a:r>
              <a:rPr lang="bg-BG" sz="1800" b="1"/>
              <a:t>Таблица за истинност</a:t>
            </a:r>
            <a:r>
              <a:rPr lang="en-US" sz="1800" b="1"/>
              <a:t>:</a:t>
            </a:r>
            <a:endParaRPr lang="bg-BG" sz="1800" b="1"/>
          </a:p>
          <a:p>
            <a:pPr>
              <a:lnSpc>
                <a:spcPct val="90000"/>
              </a:lnSpc>
            </a:pPr>
            <a:endParaRPr lang="bg-BG" sz="2000"/>
          </a:p>
        </p:txBody>
      </p:sp>
      <p:graphicFrame>
        <p:nvGraphicFramePr>
          <p:cNvPr id="100392" name="Group 40"/>
          <p:cNvGraphicFramePr>
            <a:graphicFrameLocks noGrp="1"/>
          </p:cNvGraphicFramePr>
          <p:nvPr/>
        </p:nvGraphicFramePr>
        <p:xfrm>
          <a:off x="5292725" y="3213100"/>
          <a:ext cx="3527425" cy="1908175"/>
        </p:xfrm>
        <a:graphic>
          <a:graphicData uri="http://schemas.openxmlformats.org/drawingml/2006/table">
            <a:tbl>
              <a:tblPr/>
              <a:tblGrid>
                <a:gridCol w="1174750"/>
                <a:gridCol w="1177925"/>
                <a:gridCol w="1174750"/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XOR B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/>
              <a:t>Е) Равнозначност 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400" b="1"/>
          </a:p>
          <a:p>
            <a:r>
              <a:rPr lang="bg-BG" sz="2400" b="1"/>
              <a:t>равнозначност</a:t>
            </a:r>
            <a:r>
              <a:rPr lang="bg-BG" sz="2400"/>
              <a:t> - има два аргумента и има стойност 0, когато аргументите й имат различни стойности, и 1, когато аргументите й са равни.</a:t>
            </a:r>
            <a:br>
              <a:rPr lang="bg-BG" sz="2400"/>
            </a:br>
            <a:r>
              <a:rPr lang="bg-BG" sz="2400"/>
              <a:t>Означава се с </a:t>
            </a:r>
            <a:r>
              <a:rPr lang="en-US" sz="2400"/>
              <a:t>&lt;</a:t>
            </a:r>
            <a:r>
              <a:rPr lang="en-US" sz="2400">
                <a:cs typeface="Arial" charset="0"/>
              </a:rPr>
              <a:t>—</a:t>
            </a:r>
            <a:r>
              <a:rPr lang="en-US" sz="2400"/>
              <a:t>&gt;</a:t>
            </a:r>
            <a:r>
              <a:rPr lang="bg-BG" sz="2400"/>
              <a:t>. 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400"/>
          </a:p>
          <a:p>
            <a:r>
              <a:rPr lang="bg-BG" sz="2000" b="1"/>
              <a:t>Таблица за истинност</a:t>
            </a:r>
            <a:r>
              <a:rPr lang="en-US" sz="2000" b="1"/>
              <a:t>:</a:t>
            </a:r>
          </a:p>
          <a:p>
            <a:endParaRPr lang="bg-BG" sz="2000" b="1"/>
          </a:p>
        </p:txBody>
      </p:sp>
      <p:graphicFrame>
        <p:nvGraphicFramePr>
          <p:cNvPr id="101416" name="Group 40"/>
          <p:cNvGraphicFramePr>
            <a:graphicFrameLocks noGrp="1"/>
          </p:cNvGraphicFramePr>
          <p:nvPr/>
        </p:nvGraphicFramePr>
        <p:xfrm>
          <a:off x="5219700" y="3500438"/>
          <a:ext cx="3095625" cy="2168525"/>
        </p:xfrm>
        <a:graphic>
          <a:graphicData uri="http://schemas.openxmlformats.org/drawingml/2006/table">
            <a:tbl>
              <a:tblPr/>
              <a:tblGrid>
                <a:gridCol w="1079500"/>
                <a:gridCol w="984250"/>
                <a:gridCol w="1031875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&lt;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—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 B</a:t>
                      </a:r>
                      <a:endParaRPr kumimoji="0" 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bg-BG"/>
              <a:t>   </a:t>
            </a:r>
          </a:p>
          <a:p>
            <a:pPr algn="ctr">
              <a:buFont typeface="Wingdings" pitchFamily="2" charset="2"/>
              <a:buNone/>
            </a:pPr>
            <a:r>
              <a:rPr lang="bg-BG"/>
              <a:t>	Логическите основи на компютъра използват формален апарат, който се нарича математическа логика, логическа алгебра или булева алгебра.</a:t>
            </a:r>
          </a:p>
          <a:p>
            <a:pPr algn="just">
              <a:buFont typeface="Wingdings" pitchFamily="2" charset="2"/>
              <a:buNone/>
            </a:pPr>
            <a:r>
              <a:rPr lang="bg-BG"/>
              <a:t>	</a:t>
            </a:r>
          </a:p>
          <a:p>
            <a:pPr algn="just">
              <a:buFont typeface="Wingdings" pitchFamily="2" charset="2"/>
              <a:buNone/>
            </a:pPr>
            <a:r>
              <a:rPr lang="bg-BG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4. Закони на Де Морган</a:t>
            </a:r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/>
              <a:t>А</a:t>
            </a:r>
            <a:r>
              <a:rPr lang="en-US"/>
              <a:t>) </a:t>
            </a:r>
            <a:r>
              <a:rPr lang="en-US">
                <a:cs typeface="Arial" charset="0"/>
              </a:rPr>
              <a:t>¬</a:t>
            </a:r>
            <a:r>
              <a:rPr lang="en-US"/>
              <a:t>(X ^ Y) = </a:t>
            </a:r>
            <a:r>
              <a:rPr lang="en-US">
                <a:cs typeface="Arial" charset="0"/>
              </a:rPr>
              <a:t>¬X v ¬Y</a:t>
            </a:r>
          </a:p>
          <a:p>
            <a:r>
              <a:rPr lang="bg-BG">
                <a:cs typeface="Arial" charset="0"/>
              </a:rPr>
              <a:t>Б) </a:t>
            </a:r>
            <a:r>
              <a:rPr lang="en-US">
                <a:cs typeface="Arial" charset="0"/>
              </a:rPr>
              <a:t>¬</a:t>
            </a:r>
            <a:r>
              <a:rPr lang="bg-BG">
                <a:cs typeface="Arial" charset="0"/>
              </a:rPr>
              <a:t>(</a:t>
            </a:r>
            <a:r>
              <a:rPr lang="en-US">
                <a:cs typeface="Arial" charset="0"/>
              </a:rPr>
              <a:t>X v Y</a:t>
            </a:r>
            <a:r>
              <a:rPr lang="bg-BG">
                <a:cs typeface="Arial" charset="0"/>
              </a:rPr>
              <a:t>)</a:t>
            </a:r>
            <a:r>
              <a:rPr lang="en-US">
                <a:cs typeface="Arial" charset="0"/>
              </a:rPr>
              <a:t> = ¬X ^ ¬ Y</a:t>
            </a:r>
            <a:endParaRPr lang="bg-BG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200"/>
              <a:t>А</a:t>
            </a:r>
            <a:r>
              <a:rPr lang="en-US" sz="3200"/>
              <a:t>) </a:t>
            </a:r>
            <a:r>
              <a:rPr lang="en-US" sz="3200">
                <a:cs typeface="Arial" charset="0"/>
              </a:rPr>
              <a:t>¬</a:t>
            </a:r>
            <a:r>
              <a:rPr lang="en-US" sz="3200"/>
              <a:t>(X ^ Y) = </a:t>
            </a:r>
            <a:r>
              <a:rPr lang="en-US" sz="3200">
                <a:cs typeface="Arial" charset="0"/>
              </a:rPr>
              <a:t>¬X v ¬Y</a:t>
            </a:r>
            <a:br>
              <a:rPr lang="en-US" sz="3200">
                <a:cs typeface="Arial" charset="0"/>
              </a:rPr>
            </a:br>
            <a:endParaRPr lang="bg-BG" sz="3200">
              <a:cs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bg-BG"/>
          </a:p>
          <a:p>
            <a:pPr algn="ctr"/>
            <a:r>
              <a:rPr lang="bg-BG"/>
              <a:t>Отрицанието на конюнкцията е равно на дизюнкцията на отрицанията.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200">
                <a:cs typeface="Arial" charset="0"/>
              </a:rPr>
              <a:t>Б) </a:t>
            </a:r>
            <a:r>
              <a:rPr lang="en-US" sz="3200">
                <a:cs typeface="Arial" charset="0"/>
              </a:rPr>
              <a:t>¬</a:t>
            </a:r>
            <a:r>
              <a:rPr lang="bg-BG" sz="3200">
                <a:cs typeface="Arial" charset="0"/>
              </a:rPr>
              <a:t>(</a:t>
            </a:r>
            <a:r>
              <a:rPr lang="en-US" sz="3200">
                <a:cs typeface="Arial" charset="0"/>
              </a:rPr>
              <a:t>X v Y</a:t>
            </a:r>
            <a:r>
              <a:rPr lang="bg-BG" sz="3200">
                <a:cs typeface="Arial" charset="0"/>
              </a:rPr>
              <a:t>)</a:t>
            </a:r>
            <a:r>
              <a:rPr lang="en-US" sz="3200">
                <a:cs typeface="Arial" charset="0"/>
              </a:rPr>
              <a:t> = ¬X ^ ¬ Y</a:t>
            </a:r>
            <a:r>
              <a:rPr lang="bg-BG" sz="3200">
                <a:cs typeface="Arial" charset="0"/>
              </a:rPr>
              <a:t/>
            </a:r>
            <a:br>
              <a:rPr lang="bg-BG" sz="3200">
                <a:cs typeface="Arial" charset="0"/>
              </a:rPr>
            </a:br>
            <a:endParaRPr lang="bg-BG" sz="3200">
              <a:cs typeface="Arial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  <a:p>
            <a:pPr algn="ctr"/>
            <a:r>
              <a:rPr lang="bg-BG"/>
              <a:t>Отрицанието на дизюнкцията е равно на конюнкцията на отрицанията.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5. Пресмятане на съждителни изрази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94" name="Rectangle 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595" name="Rectangle 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Пресметнете всички възможни стойности на израза </a:t>
            </a:r>
            <a:r>
              <a:rPr lang="en-US"/>
              <a:t>(p ^ </a:t>
            </a:r>
            <a:r>
              <a:rPr lang="en-US">
                <a:cs typeface="Arial" charset="0"/>
              </a:rPr>
              <a:t>¬</a:t>
            </a:r>
            <a:r>
              <a:rPr lang="en-US"/>
              <a:t>q )</a:t>
            </a:r>
            <a:endParaRPr lang="bg-BG"/>
          </a:p>
          <a:p>
            <a:endParaRPr lang="bg-BG"/>
          </a:p>
        </p:txBody>
      </p:sp>
      <p:graphicFrame>
        <p:nvGraphicFramePr>
          <p:cNvPr id="108600" name="Group 56"/>
          <p:cNvGraphicFramePr>
            <a:graphicFrameLocks noGrp="1"/>
          </p:cNvGraphicFramePr>
          <p:nvPr>
            <p:ph idx="4294967295"/>
          </p:nvPr>
        </p:nvGraphicFramePr>
        <p:xfrm>
          <a:off x="1547813" y="3644900"/>
          <a:ext cx="5761037" cy="2278063"/>
        </p:xfrm>
        <a:graphic>
          <a:graphicData uri="http://schemas.openxmlformats.org/drawingml/2006/table">
            <a:tbl>
              <a:tblPr/>
              <a:tblGrid>
                <a:gridCol w="1563687"/>
                <a:gridCol w="1400175"/>
                <a:gridCol w="1397000"/>
                <a:gridCol w="1400175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¬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Q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(P ^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¬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Q)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bg-BG"/>
              <a:t>	</a:t>
            </a:r>
          </a:p>
          <a:p>
            <a:pPr algn="ctr">
              <a:buFont typeface="Wingdings" pitchFamily="2" charset="2"/>
              <a:buNone/>
            </a:pPr>
            <a:r>
              <a:rPr lang="bg-BG"/>
              <a:t>Мнозина учени са дали своя принос за развитието на тази част от математиката, но сме длъжни да споменем ирландския математик Джордж Бул (1815 - 1864), който полага основите на математическата логика (неслучайно се среща и терминът Булева алгебра).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algn="ctr"/>
            <a:r>
              <a:rPr lang="bg-BG" sz="3200"/>
              <a:t> </a:t>
            </a:r>
          </a:p>
        </p:txBody>
      </p:sp>
      <p:sp>
        <p:nvSpPr>
          <p:cNvPr id="10259" name="Rectangle 19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8486775" cy="37242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bg-BG" sz="2400"/>
          </a:p>
          <a:p>
            <a:pPr>
              <a:buFont typeface="Wingdings" pitchFamily="2" charset="2"/>
              <a:buNone/>
            </a:pPr>
            <a:r>
              <a:rPr lang="bg-BG" sz="2400" b="1"/>
              <a:t>А) Определение</a:t>
            </a:r>
            <a:r>
              <a:rPr lang="bg-BG" sz="2400"/>
              <a:t> - Всяка мисъл или изречение, за което може да се каже дали то е вярно т.е. </a:t>
            </a:r>
            <a:r>
              <a:rPr lang="bg-BG" sz="2400">
                <a:solidFill>
                  <a:schemeClr val="accent2"/>
                </a:solidFill>
              </a:rPr>
              <a:t>истина</a:t>
            </a:r>
            <a:r>
              <a:rPr lang="bg-BG" sz="2400"/>
              <a:t> или не е вярно т.е. </a:t>
            </a:r>
            <a:r>
              <a:rPr lang="bg-BG" sz="2400">
                <a:solidFill>
                  <a:schemeClr val="accent2"/>
                </a:solidFill>
              </a:rPr>
              <a:t>неистина</a:t>
            </a:r>
            <a:r>
              <a:rPr lang="bg-BG" sz="2400"/>
              <a:t>. </a:t>
            </a:r>
          </a:p>
          <a:p>
            <a:pPr>
              <a:buFont typeface="Wingdings" pitchFamily="2" charset="2"/>
              <a:buNone/>
            </a:pPr>
            <a:endParaRPr lang="bg-BG" sz="2400"/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body" sz="half" idx="2"/>
          </p:nvPr>
        </p:nvSpPr>
        <p:spPr>
          <a:xfrm>
            <a:off x="1089025" y="4241800"/>
            <a:ext cx="7804150" cy="37242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bg-BG" sz="2400"/>
          </a:p>
          <a:p>
            <a:pPr>
              <a:buFont typeface="Wingdings" pitchFamily="2" charset="2"/>
              <a:buNone/>
            </a:pPr>
            <a:r>
              <a:rPr lang="bg-BG" sz="2400" b="1"/>
              <a:t>Примери </a:t>
            </a:r>
          </a:p>
          <a:p>
            <a:r>
              <a:rPr lang="bg-BG" sz="2400"/>
              <a:t>Днес е слънчево.</a:t>
            </a:r>
          </a:p>
          <a:p>
            <a:r>
              <a:rPr lang="bg-BG" sz="2400"/>
              <a:t>Аз обичам информатиката, но нямам компютър.</a:t>
            </a:r>
          </a:p>
          <a:p>
            <a:endParaRPr lang="bg-BG" sz="2400"/>
          </a:p>
        </p:txBody>
      </p:sp>
      <p:sp>
        <p:nvSpPr>
          <p:cNvPr id="10261" name="AutoShape 21"/>
          <p:cNvSpPr>
            <a:spLocks noChangeArrowheads="1"/>
          </p:cNvSpPr>
          <p:nvPr/>
        </p:nvSpPr>
        <p:spPr bwMode="auto">
          <a:xfrm>
            <a:off x="468313" y="990600"/>
            <a:ext cx="7924800" cy="1143000"/>
          </a:xfrm>
          <a:prstGeom prst="roundRect">
            <a:avLst>
              <a:gd name="adj" fmla="val 21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bg-BG" sz="3600" b="1"/>
              <a:t>1. Съждение</a:t>
            </a:r>
            <a:br>
              <a:rPr lang="bg-BG" sz="3600" b="1"/>
            </a:br>
            <a:endParaRPr lang="bg-BG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1916113"/>
            <a:ext cx="8305800" cy="3724275"/>
          </a:xfrm>
        </p:spPr>
        <p:txBody>
          <a:bodyPr/>
          <a:lstStyle/>
          <a:p>
            <a:pPr algn="ctr"/>
            <a:endParaRPr lang="bg-BG"/>
          </a:p>
          <a:p>
            <a:pPr algn="just"/>
            <a:r>
              <a:rPr lang="bg-BG"/>
              <a:t>Ако едно съждение е вярно, казваме че то има </a:t>
            </a:r>
            <a:r>
              <a:rPr lang="bg-BG" b="1"/>
              <a:t>верностна стойност</a:t>
            </a:r>
            <a:r>
              <a:rPr lang="bg-BG"/>
              <a:t> </a:t>
            </a:r>
            <a:r>
              <a:rPr lang="bg-BG" b="1"/>
              <a:t>истина</a:t>
            </a:r>
            <a:r>
              <a:rPr lang="bg-BG"/>
              <a:t>, а ако не е вярно, казваме че верностната му стойност е </a:t>
            </a:r>
            <a:r>
              <a:rPr lang="bg-BG" b="1"/>
              <a:t>неистина (лъжа)</a:t>
            </a:r>
            <a:r>
              <a:rPr lang="bg-BG"/>
              <a:t>.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468313" y="990600"/>
            <a:ext cx="7924800" cy="1143000"/>
          </a:xfrm>
          <a:prstGeom prst="roundRect">
            <a:avLst>
              <a:gd name="adj" fmla="val 21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bg-BG" sz="3600" b="1"/>
              <a:t>1. Съждение</a:t>
            </a:r>
            <a:br>
              <a:rPr lang="bg-BG" sz="3600" b="1"/>
            </a:br>
            <a:endParaRPr lang="bg-BG" sz="3600" b="1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116013" y="4722813"/>
            <a:ext cx="8027987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2800" b="1"/>
              <a:t>Т</a:t>
            </a:r>
            <a:r>
              <a:rPr lang="bg-BG" sz="2800"/>
              <a:t> (true - истина(англ.)) или </a:t>
            </a:r>
            <a:r>
              <a:rPr lang="bg-BG" sz="2800" b="1"/>
              <a:t>1</a:t>
            </a:r>
          </a:p>
          <a:p>
            <a:pPr>
              <a:spcBef>
                <a:spcPct val="50000"/>
              </a:spcBef>
            </a:pPr>
            <a:r>
              <a:rPr lang="bg-BG" sz="2800" b="1"/>
              <a:t>F</a:t>
            </a:r>
            <a:r>
              <a:rPr lang="bg-BG" sz="2800"/>
              <a:t> (false - лъжа(англ.)) или </a:t>
            </a:r>
            <a:r>
              <a:rPr lang="bg-BG" sz="2800" b="1"/>
              <a:t>0</a:t>
            </a:r>
          </a:p>
          <a:p>
            <a:pPr>
              <a:spcBef>
                <a:spcPct val="50000"/>
              </a:spcBef>
            </a:pP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  <a:p>
            <a:pPr algn="just"/>
            <a:r>
              <a:rPr lang="bg-BG"/>
              <a:t>Стойностите 1(Т) и 0(F) се наричат </a:t>
            </a:r>
            <a:r>
              <a:rPr lang="bg-BG" b="1"/>
              <a:t>съждителни константи</a:t>
            </a:r>
            <a:r>
              <a:rPr lang="bg-BG"/>
              <a:t>, а променливите, които приемат само такива стойности,се наричат </a:t>
            </a:r>
            <a:r>
              <a:rPr lang="bg-BG" b="1"/>
              <a:t>съждителни променливи </a:t>
            </a:r>
            <a:r>
              <a:rPr lang="bg-BG"/>
              <a:t>(означават се  с буквите от латинската азбука).</a:t>
            </a: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468313" y="990600"/>
            <a:ext cx="7924800" cy="1143000"/>
          </a:xfrm>
          <a:prstGeom prst="roundRect">
            <a:avLst>
              <a:gd name="adj" fmla="val 21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bg-BG" sz="3600" b="1"/>
              <a:t>1. Съждение</a:t>
            </a:r>
            <a:br>
              <a:rPr lang="bg-BG" sz="3600" b="1"/>
            </a:br>
            <a:endParaRPr lang="bg-BG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/>
              <a:t>Б) Видове съждения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bg-BG" sz="2400" b="1"/>
              <a:t>Прости</a:t>
            </a:r>
            <a:r>
              <a:rPr lang="bg-BG" sz="2400"/>
              <a:t> – Съждения, които не съдържат в себе си други съждения, се наричат </a:t>
            </a:r>
            <a:r>
              <a:rPr lang="bg-BG" sz="2400" b="1"/>
              <a:t>прости</a:t>
            </a:r>
            <a:r>
              <a:rPr lang="bg-BG" sz="2400"/>
              <a:t>. </a:t>
            </a:r>
          </a:p>
          <a:p>
            <a:pPr algn="just">
              <a:buFont typeface="Wingdings" pitchFamily="2" charset="2"/>
              <a:buNone/>
            </a:pPr>
            <a:endParaRPr lang="bg-BG" sz="2400"/>
          </a:p>
          <a:p>
            <a:pPr algn="just">
              <a:buFont typeface="Wingdings" pitchFamily="2" charset="2"/>
              <a:buNone/>
            </a:pPr>
            <a:r>
              <a:rPr lang="bg-BG" sz="2400"/>
              <a:t>Пр.   Иван е чернокос. 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bg-BG" sz="2400" b="1"/>
              <a:t>Сложни</a:t>
            </a:r>
            <a:r>
              <a:rPr lang="bg-BG" sz="2400"/>
              <a:t> – </a:t>
            </a:r>
            <a:r>
              <a:rPr lang="bg-BG" sz="2400" b="1"/>
              <a:t>Сложни или съставни</a:t>
            </a:r>
            <a:r>
              <a:rPr lang="bg-BG" sz="2400"/>
              <a:t> се наричат такива съждения, които се състоят от поне две прости съждения. </a:t>
            </a:r>
          </a:p>
          <a:p>
            <a:pPr>
              <a:buFont typeface="Wingdings" pitchFamily="2" charset="2"/>
              <a:buNone/>
            </a:pPr>
            <a:r>
              <a:rPr lang="bg-BG" sz="2400"/>
              <a:t>Пр. Тони също е чернокос, но сега се е изрусил.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2. Образуване на сложни съждения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bg-BG" sz="3600"/>
          </a:p>
          <a:p>
            <a:pPr>
              <a:lnSpc>
                <a:spcPct val="90000"/>
              </a:lnSpc>
            </a:pPr>
            <a:r>
              <a:rPr lang="bg-BG" sz="2400">
                <a:hlinkClick r:id="rId2" action="ppaction://hlinksldjump"/>
              </a:rPr>
              <a:t>А) Отношение “И”</a:t>
            </a:r>
            <a:endParaRPr lang="bg-BG" sz="2400"/>
          </a:p>
          <a:p>
            <a:pPr>
              <a:lnSpc>
                <a:spcPct val="90000"/>
              </a:lnSpc>
            </a:pPr>
            <a:r>
              <a:rPr lang="bg-BG" sz="2400">
                <a:hlinkClick r:id="rId3" action="ppaction://hlinksldjump"/>
              </a:rPr>
              <a:t>Б) Отношение “ИЛИ”</a:t>
            </a:r>
            <a:endParaRPr lang="bg-BG" sz="2400"/>
          </a:p>
          <a:p>
            <a:pPr>
              <a:lnSpc>
                <a:spcPct val="90000"/>
              </a:lnSpc>
            </a:pPr>
            <a:r>
              <a:rPr lang="bg-BG" sz="2400">
                <a:hlinkClick r:id="rId4" action="ppaction://hlinksldjump"/>
              </a:rPr>
              <a:t>В)  Отношение “НЕ”</a:t>
            </a:r>
            <a:endParaRPr lang="bg-BG" sz="2400"/>
          </a:p>
          <a:p>
            <a:pPr>
              <a:lnSpc>
                <a:spcPct val="90000"/>
              </a:lnSpc>
            </a:pPr>
            <a:endParaRPr lang="bg-BG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466</TotalTime>
  <Words>1004</Words>
  <Application>Microsoft Office PowerPoint</Application>
  <PresentationFormat>Презентация на цял екран (4:3)</PresentationFormat>
  <Paragraphs>262</Paragraphs>
  <Slides>34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34</vt:i4>
      </vt:variant>
    </vt:vector>
  </HeadingPairs>
  <TitlesOfParts>
    <vt:vector size="38" baseType="lpstr">
      <vt:lpstr>Arial</vt:lpstr>
      <vt:lpstr>Wingdings</vt:lpstr>
      <vt:lpstr>Times New Roman</vt:lpstr>
      <vt:lpstr>Capsules</vt:lpstr>
      <vt:lpstr>Логически основи в компютъра</vt:lpstr>
      <vt:lpstr>1. Съждение </vt:lpstr>
      <vt:lpstr>Слайд 3</vt:lpstr>
      <vt:lpstr>Слайд 4</vt:lpstr>
      <vt:lpstr> </vt:lpstr>
      <vt:lpstr>Слайд 6</vt:lpstr>
      <vt:lpstr>Слайд 7</vt:lpstr>
      <vt:lpstr>Б) Видове съждения</vt:lpstr>
      <vt:lpstr>2. Образуване на сложни съждения</vt:lpstr>
      <vt:lpstr>А) Отношение “И” </vt:lpstr>
      <vt:lpstr>Слайд 11</vt:lpstr>
      <vt:lpstr>Слайд 12</vt:lpstr>
      <vt:lpstr>Слайд 13</vt:lpstr>
      <vt:lpstr>Слайд 14</vt:lpstr>
      <vt:lpstr>Б) Отношение “ИЛИ”</vt:lpstr>
      <vt:lpstr>Слайд 16</vt:lpstr>
      <vt:lpstr>Слайд 17</vt:lpstr>
      <vt:lpstr>Слайд 18</vt:lpstr>
      <vt:lpstr>В) Отношение “НЕ”</vt:lpstr>
      <vt:lpstr>Слайд 20</vt:lpstr>
      <vt:lpstr>Слайд 21</vt:lpstr>
      <vt:lpstr>3. Логически променливи и функции</vt:lpstr>
      <vt:lpstr>Слайд 23</vt:lpstr>
      <vt:lpstr>А) Конюнкция </vt:lpstr>
      <vt:lpstr>Б) Дизюнкция</vt:lpstr>
      <vt:lpstr>В) Инверсия (!, NOT, ¬ )</vt:lpstr>
      <vt:lpstr>Г) Импликация</vt:lpstr>
      <vt:lpstr>Д) Изключваща дизюнкция</vt:lpstr>
      <vt:lpstr>Е) Равнозначност </vt:lpstr>
      <vt:lpstr>4. Закони на Де Морган</vt:lpstr>
      <vt:lpstr>А) ¬(X ^ Y) = ¬X v ¬Y </vt:lpstr>
      <vt:lpstr>Б) ¬(X v Y) = ¬X ^ ¬ Y </vt:lpstr>
      <vt:lpstr>5. Пресмятане на съждителни изрази</vt:lpstr>
      <vt:lpstr>Слайд 34</vt:lpstr>
    </vt:vector>
  </TitlesOfParts>
  <Company>MPG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Двузначна логика </dc:title>
  <dc:creator>PC</dc:creator>
  <cp:lastModifiedBy>Toni1</cp:lastModifiedBy>
  <cp:revision>62</cp:revision>
  <dcterms:created xsi:type="dcterms:W3CDTF">2006-10-29T20:01:16Z</dcterms:created>
  <dcterms:modified xsi:type="dcterms:W3CDTF">2012-12-17T12:35:00Z</dcterms:modified>
</cp:coreProperties>
</file>