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145A-284B-4109-8DE7-B5DE54F4F258}" type="datetimeFigureOut">
              <a:rPr lang="bg-BG" smtClean="0"/>
              <a:t>31.5.2013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A033206-CA55-40C1-AF33-5B3C1D0EC517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849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145A-284B-4109-8DE7-B5DE54F4F258}" type="datetimeFigureOut">
              <a:rPr lang="bg-BG" smtClean="0"/>
              <a:t>31.5.2013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033206-CA55-40C1-AF33-5B3C1D0EC517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54585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145A-284B-4109-8DE7-B5DE54F4F258}" type="datetimeFigureOut">
              <a:rPr lang="bg-BG" smtClean="0"/>
              <a:t>31.5.2013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033206-CA55-40C1-AF33-5B3C1D0EC517}" type="slidenum">
              <a:rPr lang="bg-BG" smtClean="0"/>
              <a:t>‹#›</a:t>
            </a:fld>
            <a:endParaRPr lang="bg-BG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0505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145A-284B-4109-8DE7-B5DE54F4F258}" type="datetimeFigureOut">
              <a:rPr lang="bg-BG" smtClean="0"/>
              <a:t>31.5.2013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033206-CA55-40C1-AF33-5B3C1D0EC517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2032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145A-284B-4109-8DE7-B5DE54F4F258}" type="datetimeFigureOut">
              <a:rPr lang="bg-BG" smtClean="0"/>
              <a:t>31.5.2013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033206-CA55-40C1-AF33-5B3C1D0EC517}" type="slidenum">
              <a:rPr lang="bg-BG" smtClean="0"/>
              <a:t>‹#›</a:t>
            </a:fld>
            <a:endParaRPr lang="bg-BG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4586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145A-284B-4109-8DE7-B5DE54F4F258}" type="datetimeFigureOut">
              <a:rPr lang="bg-BG" smtClean="0"/>
              <a:t>31.5.2013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033206-CA55-40C1-AF33-5B3C1D0EC517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03776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145A-284B-4109-8DE7-B5DE54F4F258}" type="datetimeFigureOut">
              <a:rPr lang="bg-BG" smtClean="0"/>
              <a:t>31.5.2013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33206-CA55-40C1-AF33-5B3C1D0EC517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22618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145A-284B-4109-8DE7-B5DE54F4F258}" type="datetimeFigureOut">
              <a:rPr lang="bg-BG" smtClean="0"/>
              <a:t>31.5.2013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33206-CA55-40C1-AF33-5B3C1D0EC517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6698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145A-284B-4109-8DE7-B5DE54F4F258}" type="datetimeFigureOut">
              <a:rPr lang="bg-BG" smtClean="0"/>
              <a:t>31.5.2013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33206-CA55-40C1-AF33-5B3C1D0EC517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0871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145A-284B-4109-8DE7-B5DE54F4F258}" type="datetimeFigureOut">
              <a:rPr lang="bg-BG" smtClean="0"/>
              <a:t>31.5.2013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033206-CA55-40C1-AF33-5B3C1D0EC517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67602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145A-284B-4109-8DE7-B5DE54F4F258}" type="datetimeFigureOut">
              <a:rPr lang="bg-BG" smtClean="0"/>
              <a:t>31.5.2013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033206-CA55-40C1-AF33-5B3C1D0EC517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84293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145A-284B-4109-8DE7-B5DE54F4F258}" type="datetimeFigureOut">
              <a:rPr lang="bg-BG" smtClean="0"/>
              <a:t>31.5.2013 г.</a:t>
            </a:fld>
            <a:endParaRPr lang="bg-BG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033206-CA55-40C1-AF33-5B3C1D0EC517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49126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145A-284B-4109-8DE7-B5DE54F4F258}" type="datetimeFigureOut">
              <a:rPr lang="bg-BG" smtClean="0"/>
              <a:t>31.5.2013 г.</a:t>
            </a:fld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33206-CA55-40C1-AF33-5B3C1D0EC517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7273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145A-284B-4109-8DE7-B5DE54F4F258}" type="datetimeFigureOut">
              <a:rPr lang="bg-BG" smtClean="0"/>
              <a:t>31.5.2013 г.</a:t>
            </a:fld>
            <a:endParaRPr lang="bg-B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33206-CA55-40C1-AF33-5B3C1D0EC517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16296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145A-284B-4109-8DE7-B5DE54F4F258}" type="datetimeFigureOut">
              <a:rPr lang="bg-BG" smtClean="0"/>
              <a:t>31.5.2013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33206-CA55-40C1-AF33-5B3C1D0EC517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53267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145A-284B-4109-8DE7-B5DE54F4F258}" type="datetimeFigureOut">
              <a:rPr lang="bg-BG" smtClean="0"/>
              <a:t>31.5.2013 г.</a:t>
            </a:fld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033206-CA55-40C1-AF33-5B3C1D0EC517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081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lumMod val="120000"/>
              </a:schemeClr>
            </a:gs>
            <a:gs pos="93000">
              <a:schemeClr val="accent2">
                <a:lumMod val="40000"/>
                <a:lumOff val="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9145A-284B-4109-8DE7-B5DE54F4F258}" type="datetimeFigureOut">
              <a:rPr lang="bg-BG" smtClean="0"/>
              <a:t>31.5.2013 г.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A033206-CA55-40C1-AF33-5B3C1D0EC517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19245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i="1" u="sng" dirty="0"/>
              <a:t>Обработване и съхраняване на </a:t>
            </a:r>
            <a:r>
              <a:rPr lang="bg-BG" i="1" u="sng" dirty="0" smtClean="0"/>
              <a:t>файлове</a:t>
            </a:r>
            <a:r>
              <a:rPr lang="bg-BG" dirty="0" smtClean="0">
                <a:effectLst/>
              </a:rPr>
              <a:t/>
            </a:r>
            <a:br>
              <a:rPr lang="bg-BG" dirty="0" smtClean="0">
                <a:effectLst/>
              </a:rPr>
            </a:b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1577" y="5202238"/>
            <a:ext cx="9144000" cy="619013"/>
          </a:xfrm>
        </p:spPr>
        <p:txBody>
          <a:bodyPr>
            <a:noAutofit/>
          </a:bodyPr>
          <a:lstStyle/>
          <a:p>
            <a:pPr algn="r"/>
            <a:r>
              <a:rPr lang="bg-BG" i="1" u="sng" dirty="0">
                <a:latin typeface="+mj-lt"/>
                <a:ea typeface="+mj-ea"/>
                <a:cs typeface="+mj-cs"/>
              </a:rPr>
              <a:t>Изготвил: Т. Маргаритова</a:t>
            </a:r>
          </a:p>
        </p:txBody>
      </p:sp>
    </p:spTree>
    <p:extLst>
      <p:ext uri="{BB962C8B-B14F-4D97-AF65-F5344CB8AC3E}">
        <p14:creationId xmlns:p14="http://schemas.microsoft.com/office/powerpoint/2010/main" val="378929398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bg-BG" dirty="0" smtClean="0"/>
              <a:t>4. Дефиниране </a:t>
            </a:r>
            <a:r>
              <a:rPr lang="bg-BG" dirty="0"/>
              <a:t>на тип файл.</a:t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19707"/>
            <a:ext cx="8915400" cy="4391515"/>
          </a:xfrm>
        </p:spPr>
        <p:txBody>
          <a:bodyPr>
            <a:normAutofit fontScale="92500" lnSpcReduction="10000"/>
          </a:bodyPr>
          <a:lstStyle/>
          <a:p>
            <a:r>
              <a:rPr lang="bg-BG" sz="2200" u="sng" dirty="0"/>
              <a:t>Пример 1:</a:t>
            </a:r>
            <a:endParaRPr lang="bg-BG" sz="2200" dirty="0"/>
          </a:p>
          <a:p>
            <a:pPr marL="0" indent="0">
              <a:buNone/>
            </a:pPr>
            <a:r>
              <a:rPr lang="en-US" sz="2200" dirty="0"/>
              <a:t>type</a:t>
            </a:r>
            <a:endParaRPr lang="bg-BG" sz="2200" dirty="0"/>
          </a:p>
          <a:p>
            <a:pPr marL="0" indent="0">
              <a:buNone/>
            </a:pPr>
            <a:r>
              <a:rPr lang="bg-BG" sz="2200" dirty="0" smtClean="0"/>
              <a:t>	</a:t>
            </a:r>
            <a:r>
              <a:rPr lang="en-US" sz="2200" dirty="0" smtClean="0"/>
              <a:t>Biblioteka</a:t>
            </a:r>
            <a:r>
              <a:rPr lang="en-US" sz="2200" dirty="0"/>
              <a:t>= file of reals;</a:t>
            </a:r>
            <a:r>
              <a:rPr lang="bg-BG" sz="2200" dirty="0"/>
              <a:t> 	</a:t>
            </a:r>
            <a:r>
              <a:rPr lang="bg-BG" sz="2200" dirty="0" smtClean="0"/>
              <a:t> </a:t>
            </a:r>
            <a:r>
              <a:rPr lang="bg-BG" sz="1500" dirty="0" smtClean="0"/>
              <a:t>/</a:t>
            </a:r>
            <a:r>
              <a:rPr lang="bg-BG" sz="1500" dirty="0"/>
              <a:t>файл с елементи/</a:t>
            </a:r>
          </a:p>
          <a:p>
            <a:pPr marL="0" indent="0">
              <a:buNone/>
            </a:pPr>
            <a:r>
              <a:rPr lang="bg-BG" sz="2200" dirty="0" smtClean="0"/>
              <a:t>	</a:t>
            </a:r>
            <a:r>
              <a:rPr lang="en-US" sz="2200" dirty="0" smtClean="0"/>
              <a:t>Kniga=record</a:t>
            </a:r>
            <a:r>
              <a:rPr lang="en-US" sz="2200" dirty="0"/>
              <a:t>;</a:t>
            </a:r>
            <a:endParaRPr lang="bg-BG" sz="2200" dirty="0"/>
          </a:p>
          <a:p>
            <a:pPr marL="0" indent="0">
              <a:buNone/>
            </a:pPr>
            <a:r>
              <a:rPr lang="bg-BG" sz="2200" dirty="0" smtClean="0"/>
              <a:t>	</a:t>
            </a:r>
            <a:r>
              <a:rPr lang="en-US" sz="2200" dirty="0" smtClean="0"/>
              <a:t>Ime</a:t>
            </a:r>
            <a:r>
              <a:rPr lang="en-US" sz="2200" dirty="0"/>
              <a:t>, Avtor: String{30};</a:t>
            </a:r>
            <a:endParaRPr lang="bg-BG" sz="2200" dirty="0"/>
          </a:p>
          <a:p>
            <a:pPr marL="0" indent="0">
              <a:buNone/>
            </a:pPr>
            <a:r>
              <a:rPr lang="bg-BG" sz="2200" dirty="0" smtClean="0"/>
              <a:t>	</a:t>
            </a:r>
            <a:r>
              <a:rPr lang="en-US" sz="2200" dirty="0" smtClean="0"/>
              <a:t>Cena</a:t>
            </a:r>
            <a:r>
              <a:rPr lang="en-US" sz="2200" dirty="0"/>
              <a:t>: real;</a:t>
            </a:r>
            <a:endParaRPr lang="bg-BG" sz="2200" dirty="0"/>
          </a:p>
          <a:p>
            <a:pPr marL="0" indent="0">
              <a:buNone/>
            </a:pPr>
            <a:r>
              <a:rPr lang="bg-BG" sz="2200" dirty="0" smtClean="0"/>
              <a:t>	</a:t>
            </a:r>
            <a:r>
              <a:rPr lang="en-US" sz="2200" dirty="0" smtClean="0"/>
              <a:t>End</a:t>
            </a:r>
            <a:r>
              <a:rPr lang="en-US" sz="2200" dirty="0"/>
              <a:t>;</a:t>
            </a:r>
            <a:endParaRPr lang="bg-BG" sz="2200" dirty="0"/>
          </a:p>
          <a:p>
            <a:pPr marL="0" indent="0">
              <a:buNone/>
            </a:pPr>
            <a:r>
              <a:rPr lang="bg-BG" sz="2200" dirty="0" smtClean="0"/>
              <a:t>	</a:t>
            </a:r>
            <a:r>
              <a:rPr lang="en-US" sz="2200" dirty="0" smtClean="0"/>
              <a:t>Kartoteka</a:t>
            </a:r>
            <a:r>
              <a:rPr lang="en-US" sz="2200" dirty="0"/>
              <a:t>: file of Kniga;	</a:t>
            </a:r>
            <a:r>
              <a:rPr lang="bg-BG" sz="2200" dirty="0" smtClean="0"/>
              <a:t> </a:t>
            </a:r>
            <a:r>
              <a:rPr lang="bg-BG" sz="1500" dirty="0" smtClean="0"/>
              <a:t>/</a:t>
            </a:r>
            <a:r>
              <a:rPr lang="bg-BG" sz="1500" dirty="0"/>
              <a:t>файл с елементи от тип запис/</a:t>
            </a:r>
          </a:p>
          <a:p>
            <a:pPr marL="0" indent="0">
              <a:buNone/>
            </a:pPr>
            <a:r>
              <a:rPr lang="en-US" sz="2200" dirty="0"/>
              <a:t>Var</a:t>
            </a:r>
            <a:endParaRPr lang="bg-BG" sz="2200" dirty="0"/>
          </a:p>
          <a:p>
            <a:pPr marL="0" indent="0">
              <a:buNone/>
            </a:pPr>
            <a:r>
              <a:rPr lang="bg-BG" sz="2200" dirty="0" smtClean="0"/>
              <a:t>	</a:t>
            </a:r>
            <a:r>
              <a:rPr lang="en-US" sz="2200" dirty="0" smtClean="0"/>
              <a:t>ABiblioteka</a:t>
            </a:r>
            <a:r>
              <a:rPr lang="en-US" sz="2200" dirty="0"/>
              <a:t>: Biblioteka;</a:t>
            </a:r>
            <a:endParaRPr lang="bg-BG" sz="2200" dirty="0"/>
          </a:p>
          <a:p>
            <a:pPr marL="0" indent="0">
              <a:buNone/>
            </a:pPr>
            <a:r>
              <a:rPr lang="bg-BG" sz="2200" dirty="0" smtClean="0"/>
              <a:t>	</a:t>
            </a:r>
            <a:r>
              <a:rPr lang="en-US" sz="2200" dirty="0" smtClean="0"/>
              <a:t>F</a:t>
            </a:r>
            <a:r>
              <a:rPr lang="en-US" sz="2200" dirty="0"/>
              <a:t>: Kartoteka;			</a:t>
            </a:r>
            <a:r>
              <a:rPr lang="bg-BG" sz="2200" dirty="0" smtClean="0"/>
              <a:t>        </a:t>
            </a:r>
            <a:r>
              <a:rPr lang="bg-BG" sz="1500" dirty="0" smtClean="0"/>
              <a:t>/</a:t>
            </a:r>
            <a:r>
              <a:rPr lang="bg-BG" sz="1500" dirty="0"/>
              <a:t>файлови променливи/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20545917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4. Дефиниране на тип файл.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06828"/>
            <a:ext cx="8915400" cy="4919730"/>
          </a:xfrm>
        </p:spPr>
        <p:txBody>
          <a:bodyPr>
            <a:normAutofit/>
          </a:bodyPr>
          <a:lstStyle/>
          <a:p>
            <a:r>
              <a:rPr lang="bg-BG" sz="2000" u="sng" dirty="0"/>
              <a:t>Пример 2:</a:t>
            </a:r>
            <a:endParaRPr lang="bg-BG" sz="2000" dirty="0"/>
          </a:p>
          <a:p>
            <a:pPr marL="0" indent="0">
              <a:buNone/>
            </a:pPr>
            <a:r>
              <a:rPr lang="en-US" sz="2000" dirty="0"/>
              <a:t>type</a:t>
            </a:r>
            <a:endParaRPr lang="bg-BG" sz="2000" dirty="0"/>
          </a:p>
          <a:p>
            <a:pPr marL="0" indent="0">
              <a:buNone/>
            </a:pPr>
            <a:r>
              <a:rPr lang="bg-BG" sz="2000" dirty="0" smtClean="0"/>
              <a:t>	</a:t>
            </a:r>
            <a:r>
              <a:rPr lang="en-US" sz="2000" dirty="0" smtClean="0"/>
              <a:t>Tel=record;</a:t>
            </a:r>
            <a:endParaRPr lang="bg-BG" sz="2000" dirty="0" smtClean="0"/>
          </a:p>
          <a:p>
            <a:pPr marL="0" indent="0">
              <a:buNone/>
            </a:pPr>
            <a:r>
              <a:rPr lang="bg-BG" sz="2000" dirty="0" smtClean="0"/>
              <a:t>	</a:t>
            </a:r>
            <a:r>
              <a:rPr lang="en-US" sz="2000" dirty="0" smtClean="0"/>
              <a:t>Kod</a:t>
            </a:r>
            <a:r>
              <a:rPr lang="en-US" sz="2000" dirty="0"/>
              <a:t>: longineger;</a:t>
            </a:r>
            <a:endParaRPr lang="bg-BG" sz="2000" dirty="0"/>
          </a:p>
          <a:p>
            <a:pPr marL="0" indent="0">
              <a:buNone/>
            </a:pPr>
            <a:r>
              <a:rPr lang="bg-BG" sz="2000" dirty="0" smtClean="0"/>
              <a:t>	</a:t>
            </a:r>
            <a:r>
              <a:rPr lang="en-US" sz="2000" dirty="0" smtClean="0"/>
              <a:t>Telnumber</a:t>
            </a:r>
            <a:r>
              <a:rPr lang="en-US" sz="2000" dirty="0"/>
              <a:t>: longinteger;</a:t>
            </a:r>
            <a:endParaRPr lang="bg-BG" sz="2000" dirty="0"/>
          </a:p>
          <a:p>
            <a:pPr marL="0" indent="0">
              <a:buNone/>
            </a:pPr>
            <a:r>
              <a:rPr lang="bg-BG" sz="2000" dirty="0" smtClean="0"/>
              <a:t>	</a:t>
            </a:r>
            <a:r>
              <a:rPr lang="en-US" sz="2000" dirty="0" smtClean="0"/>
              <a:t>End</a:t>
            </a:r>
            <a:r>
              <a:rPr lang="en-US" sz="2000" dirty="0"/>
              <a:t>;</a:t>
            </a:r>
            <a:endParaRPr lang="bg-BG" sz="2000" dirty="0"/>
          </a:p>
          <a:p>
            <a:pPr marL="0" indent="0">
              <a:buNone/>
            </a:pPr>
            <a:r>
              <a:rPr lang="bg-BG" sz="2000" dirty="0" smtClean="0"/>
              <a:t>	</a:t>
            </a:r>
            <a:r>
              <a:rPr lang="en-US" sz="2000" dirty="0" smtClean="0"/>
              <a:t>Ftel=file </a:t>
            </a:r>
            <a:r>
              <a:rPr lang="en-US" sz="2000" dirty="0"/>
              <a:t>of tel;</a:t>
            </a:r>
            <a:endParaRPr lang="bg-BG" sz="2000" dirty="0"/>
          </a:p>
          <a:p>
            <a:pPr marL="0" indent="0">
              <a:buNone/>
            </a:pPr>
            <a:r>
              <a:rPr lang="en-US" sz="2000" dirty="0" smtClean="0"/>
              <a:t>Var</a:t>
            </a:r>
            <a:endParaRPr lang="bg-BG" sz="2000" dirty="0" smtClean="0"/>
          </a:p>
          <a:p>
            <a:pPr marL="0" indent="0">
              <a:buNone/>
            </a:pPr>
            <a:r>
              <a:rPr lang="en-US" sz="2000" dirty="0"/>
              <a:t>	T1:Ftel; 	</a:t>
            </a:r>
            <a:r>
              <a:rPr lang="bg-BG" sz="2000" dirty="0"/>
              <a:t>/файлова променлива/</a:t>
            </a:r>
          </a:p>
          <a:p>
            <a:pPr marL="0" indent="0">
              <a:buNone/>
            </a:pPr>
            <a:r>
              <a:rPr lang="bg-BG" dirty="0"/>
              <a:t> 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58696153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bg-BG" dirty="0" smtClean="0"/>
              <a:t>5. Множество </a:t>
            </a:r>
            <a:r>
              <a:rPr lang="bg-BG" dirty="0"/>
              <a:t>от стойности.</a:t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bg-BG" sz="2600" dirty="0"/>
              <a:t>Стойностите от тип файл са физически файлове във външната памет. В тях се съхраняват данни от типа, определен за елементите на съответния тип файл.</a:t>
            </a:r>
          </a:p>
          <a:p>
            <a:pPr algn="just"/>
            <a:endParaRPr lang="bg-BG" sz="2600" dirty="0"/>
          </a:p>
        </p:txBody>
      </p:sp>
    </p:spTree>
    <p:extLst>
      <p:ext uri="{BB962C8B-B14F-4D97-AF65-F5344CB8AC3E}">
        <p14:creationId xmlns:p14="http://schemas.microsoft.com/office/powerpoint/2010/main" val="1915737846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bg-BG" dirty="0" smtClean="0"/>
              <a:t>6. Стандартни </a:t>
            </a:r>
            <a:r>
              <a:rPr lang="bg-BG" dirty="0"/>
              <a:t>процедури и функции.</a:t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g-BG" sz="2600" dirty="0"/>
              <a:t>Проверка за край на файла: </a:t>
            </a:r>
            <a:r>
              <a:rPr lang="en-US" sz="2600" dirty="0">
                <a:solidFill>
                  <a:srgbClr val="FF0000"/>
                </a:solidFill>
              </a:rPr>
              <a:t>EOF(FileVar)</a:t>
            </a:r>
            <a:endParaRPr lang="bg-BG" sz="26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bg-BG" sz="2600" dirty="0" smtClean="0"/>
              <a:t>	</a:t>
            </a:r>
          </a:p>
          <a:p>
            <a:pPr marL="0" indent="0" algn="just">
              <a:buNone/>
            </a:pPr>
            <a:r>
              <a:rPr lang="bg-BG" sz="2600" dirty="0" smtClean="0"/>
              <a:t>Дава </a:t>
            </a:r>
            <a:r>
              <a:rPr lang="bg-BG" sz="2600" dirty="0"/>
              <a:t>стойност </a:t>
            </a:r>
            <a:r>
              <a:rPr lang="en-US" sz="2600" dirty="0"/>
              <a:t>TRUE</a:t>
            </a:r>
            <a:r>
              <a:rPr lang="bg-BG" sz="2600" dirty="0"/>
              <a:t> ако файловият указател е достигнал </a:t>
            </a:r>
            <a:r>
              <a:rPr lang="bg-BG" sz="2600" dirty="0" smtClean="0"/>
              <a:t>последния </a:t>
            </a:r>
            <a:r>
              <a:rPr lang="bg-BG" sz="2600" dirty="0"/>
              <a:t>му елемент и </a:t>
            </a:r>
            <a:r>
              <a:rPr lang="en-US" sz="2600" dirty="0"/>
              <a:t>FALSE</a:t>
            </a:r>
            <a:r>
              <a:rPr lang="bg-BG" sz="2600" dirty="0"/>
              <a:t> в противен случай.</a:t>
            </a:r>
          </a:p>
          <a:p>
            <a:pPr marL="0" indent="0" algn="just">
              <a:buNone/>
            </a:pPr>
            <a:r>
              <a:rPr lang="bg-BG" sz="2600" dirty="0" smtClean="0"/>
              <a:t>Полученият </a:t>
            </a:r>
            <a:r>
              <a:rPr lang="bg-BG" sz="2600" dirty="0"/>
              <a:t>резултат е от тип </a:t>
            </a:r>
            <a:r>
              <a:rPr lang="en-US" sz="2600" dirty="0"/>
              <a:t>Boolean</a:t>
            </a:r>
            <a:r>
              <a:rPr lang="bg-BG" sz="2600" dirty="0"/>
              <a:t>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19916723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6. Стандартни процедури и функции.</a:t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g-BG" sz="2600" dirty="0"/>
              <a:t>Определяне размера на файла: </a:t>
            </a:r>
            <a:r>
              <a:rPr lang="en-US" sz="2600" dirty="0">
                <a:solidFill>
                  <a:srgbClr val="FF0000"/>
                </a:solidFill>
              </a:rPr>
              <a:t>FILESIZE(FileVar);</a:t>
            </a:r>
            <a:endParaRPr lang="bg-BG" sz="26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bg-BG" sz="2600" dirty="0" smtClean="0"/>
              <a:t>	</a:t>
            </a:r>
          </a:p>
          <a:p>
            <a:pPr marL="0" indent="0" algn="just">
              <a:buNone/>
            </a:pPr>
            <a:r>
              <a:rPr lang="bg-BG" sz="2600" dirty="0" smtClean="0"/>
              <a:t>Определя </a:t>
            </a:r>
            <a:r>
              <a:rPr lang="bg-BG" sz="2600" dirty="0"/>
              <a:t>броя на елементите във файла, т.е. </a:t>
            </a:r>
            <a:r>
              <a:rPr lang="en-US" sz="2600" dirty="0"/>
              <a:t>n+1</a:t>
            </a:r>
            <a:r>
              <a:rPr lang="bg-BG" sz="2600" dirty="0"/>
              <a:t>, където </a:t>
            </a:r>
            <a:r>
              <a:rPr lang="en-US" sz="2600" dirty="0"/>
              <a:t>n</a:t>
            </a:r>
            <a:r>
              <a:rPr lang="bg-BG" sz="2600" dirty="0"/>
              <a:t> е номер на последния файлов елемент.</a:t>
            </a:r>
          </a:p>
          <a:p>
            <a:pPr marL="0" indent="0" algn="just">
              <a:buNone/>
            </a:pPr>
            <a:r>
              <a:rPr lang="bg-BG" sz="2600" dirty="0" smtClean="0"/>
              <a:t>Полученият </a:t>
            </a:r>
            <a:r>
              <a:rPr lang="bg-BG" sz="2600" dirty="0"/>
              <a:t>резултат е от тип целочислен.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77812343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6. Стандартни процедури и функции.</a:t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bg-BG" sz="2600" dirty="0"/>
              <a:t>Определяне текущата позиция във файла: </a:t>
            </a:r>
            <a:r>
              <a:rPr lang="en-US" sz="2600" dirty="0">
                <a:solidFill>
                  <a:srgbClr val="FF0000"/>
                </a:solidFill>
              </a:rPr>
              <a:t>FILEPOS(FileVar);</a:t>
            </a:r>
            <a:endParaRPr lang="bg-BG" sz="26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bg-BG" sz="2600" dirty="0" smtClean="0"/>
              <a:t>	</a:t>
            </a:r>
          </a:p>
          <a:p>
            <a:pPr marL="0" indent="0" algn="just">
              <a:buNone/>
            </a:pPr>
            <a:r>
              <a:rPr lang="bg-BG" sz="2600" dirty="0" smtClean="0"/>
              <a:t>Определя </a:t>
            </a:r>
            <a:r>
              <a:rPr lang="bg-BG" sz="2600" dirty="0"/>
              <a:t>поредния номер на елемента, към който сочи файловият указател.</a:t>
            </a:r>
          </a:p>
          <a:p>
            <a:pPr marL="0" indent="0" algn="just">
              <a:buNone/>
            </a:pPr>
            <a:r>
              <a:rPr lang="bg-BG" sz="2600" dirty="0" smtClean="0"/>
              <a:t>Полученият </a:t>
            </a:r>
            <a:r>
              <a:rPr lang="bg-BG" sz="2600" dirty="0"/>
              <a:t>резултат е от тип целочислен.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91934882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6. Стандартни процедури и функции.</a:t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bg-BG" sz="2600" dirty="0"/>
              <a:t>Процедура за свързване - </a:t>
            </a:r>
            <a:r>
              <a:rPr lang="en-US" sz="2600" dirty="0">
                <a:solidFill>
                  <a:srgbClr val="FF0000"/>
                </a:solidFill>
              </a:rPr>
              <a:t>Assign(FileVar, St);</a:t>
            </a:r>
            <a:endParaRPr lang="bg-BG" sz="26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bg-BG" sz="2600" dirty="0" smtClean="0"/>
              <a:t>	</a:t>
            </a:r>
          </a:p>
          <a:p>
            <a:pPr marL="0" indent="0" algn="just">
              <a:buNone/>
            </a:pPr>
            <a:r>
              <a:rPr lang="bg-BG" sz="2600" dirty="0" smtClean="0"/>
              <a:t>Свързва </a:t>
            </a:r>
            <a:r>
              <a:rPr lang="bg-BG" sz="2600" dirty="0"/>
              <a:t>вътрешния с външния файл.</a:t>
            </a:r>
          </a:p>
          <a:p>
            <a:pPr marL="0" indent="0" algn="just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St</a:t>
            </a:r>
            <a:r>
              <a:rPr lang="bg-BG" sz="2600" dirty="0" smtClean="0"/>
              <a:t> </a:t>
            </a:r>
            <a:r>
              <a:rPr lang="bg-BG" sz="2600" dirty="0"/>
              <a:t>е текстов израз, даващ явното име на файла.</a:t>
            </a:r>
          </a:p>
          <a:p>
            <a:pPr marL="0" indent="0" algn="just">
              <a:buNone/>
            </a:pPr>
            <a:r>
              <a:rPr lang="bg-BG" sz="2600" dirty="0" smtClean="0"/>
              <a:t>Свързва </a:t>
            </a:r>
            <a:r>
              <a:rPr lang="bg-BG" sz="2600" dirty="0"/>
              <a:t>файловата променлива </a:t>
            </a:r>
            <a:r>
              <a:rPr lang="en-US" sz="2600" dirty="0">
                <a:solidFill>
                  <a:srgbClr val="FF0000"/>
                </a:solidFill>
              </a:rPr>
              <a:t>FileVar</a:t>
            </a:r>
            <a:r>
              <a:rPr lang="en-US" sz="2600" dirty="0"/>
              <a:t> </a:t>
            </a:r>
            <a:r>
              <a:rPr lang="bg-BG" sz="2600" dirty="0"/>
              <a:t>с </a:t>
            </a:r>
            <a:r>
              <a:rPr lang="bg-BG" sz="2600" dirty="0" smtClean="0"/>
              <a:t>физическият </a:t>
            </a:r>
            <a:r>
              <a:rPr lang="bg-BG" sz="2600" dirty="0"/>
              <a:t>файл с име </a:t>
            </a:r>
            <a:r>
              <a:rPr lang="en-US" sz="2600" dirty="0">
                <a:solidFill>
                  <a:srgbClr val="FF0000"/>
                </a:solidFill>
              </a:rPr>
              <a:t>St</a:t>
            </a:r>
            <a:r>
              <a:rPr lang="bg-BG" sz="2600" dirty="0">
                <a:solidFill>
                  <a:srgbClr val="FF0000"/>
                </a:solidFill>
              </a:rPr>
              <a:t>.</a:t>
            </a:r>
          </a:p>
          <a:p>
            <a:pPr algn="just"/>
            <a:endParaRPr lang="bg-BG" sz="2600" dirty="0"/>
          </a:p>
        </p:txBody>
      </p:sp>
    </p:spTree>
    <p:extLst>
      <p:ext uri="{BB962C8B-B14F-4D97-AF65-F5344CB8AC3E}">
        <p14:creationId xmlns:p14="http://schemas.microsoft.com/office/powerpoint/2010/main" val="4131624752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6. Стандартни процедури и функции.</a:t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70231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bg-BG" sz="2600" dirty="0"/>
              <a:t>Процедура за отваряне – </a:t>
            </a:r>
            <a:r>
              <a:rPr lang="en-US" sz="2600" dirty="0">
                <a:solidFill>
                  <a:srgbClr val="FF0000"/>
                </a:solidFill>
              </a:rPr>
              <a:t>Reset(FileVar);</a:t>
            </a:r>
            <a:endParaRPr lang="bg-BG" sz="26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bg-BG" sz="2600" dirty="0" smtClean="0"/>
              <a:t>	</a:t>
            </a:r>
          </a:p>
          <a:p>
            <a:pPr marL="0" indent="0" algn="just">
              <a:buNone/>
            </a:pPr>
            <a:r>
              <a:rPr lang="bg-BG" sz="2600" dirty="0" smtClean="0"/>
              <a:t>Файлът </a:t>
            </a:r>
            <a:r>
              <a:rPr lang="bg-BG" sz="2600" dirty="0"/>
              <a:t>върху диска под името, присвоено на променливата </a:t>
            </a:r>
            <a:r>
              <a:rPr lang="en-US" sz="2600" dirty="0">
                <a:solidFill>
                  <a:srgbClr val="FF0000"/>
                </a:solidFill>
              </a:rPr>
              <a:t>FileVar</a:t>
            </a:r>
            <a:r>
              <a:rPr lang="en-US" sz="2600" dirty="0"/>
              <a:t> </a:t>
            </a:r>
            <a:r>
              <a:rPr lang="bg-BG" sz="2600" dirty="0"/>
              <a:t>се подготвя за обработка и файловият указател се поставя в началото на файла.</a:t>
            </a:r>
          </a:p>
          <a:p>
            <a:pPr marL="0" indent="0" algn="just">
              <a:buNone/>
            </a:pPr>
            <a:r>
              <a:rPr lang="bg-BG" sz="2600" dirty="0" smtClean="0"/>
              <a:t>Файловият </a:t>
            </a:r>
            <a:r>
              <a:rPr lang="bg-BG" sz="2600" dirty="0"/>
              <a:t>указател се насочва към елемент с номер 0. Ако файлът не </a:t>
            </a:r>
            <a:r>
              <a:rPr lang="bg-BG" sz="2600" dirty="0" smtClean="0"/>
              <a:t>съществува</a:t>
            </a:r>
            <a:r>
              <a:rPr lang="bg-BG" sz="2600" dirty="0"/>
              <a:t>, спира изпълнението на програмата и извежда съобщение за грешка.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0837277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6. Стандартни процедури и функции.</a:t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bg-BG" sz="2600" dirty="0"/>
              <a:t>Процедура за създаване /отваряне/ - </a:t>
            </a:r>
            <a:r>
              <a:rPr lang="en-US" sz="2600" dirty="0">
                <a:solidFill>
                  <a:srgbClr val="FF0000"/>
                </a:solidFill>
              </a:rPr>
              <a:t>Rewrite(FileVar)</a:t>
            </a:r>
            <a:r>
              <a:rPr lang="en-US" sz="2600" dirty="0"/>
              <a:t>;</a:t>
            </a:r>
            <a:endParaRPr lang="bg-BG" sz="2600" dirty="0"/>
          </a:p>
          <a:p>
            <a:pPr marL="0" indent="0" algn="just">
              <a:buNone/>
            </a:pPr>
            <a:r>
              <a:rPr lang="bg-BG" sz="2600" dirty="0" smtClean="0"/>
              <a:t>	</a:t>
            </a:r>
          </a:p>
          <a:p>
            <a:pPr marL="0" indent="0" algn="just">
              <a:buNone/>
            </a:pPr>
            <a:r>
              <a:rPr lang="bg-BG" sz="2600" dirty="0" smtClean="0"/>
              <a:t>Създава </a:t>
            </a:r>
            <a:r>
              <a:rPr lang="bg-BG" sz="2600" dirty="0"/>
              <a:t>/отваря/ нов файл и насочва файловият указател в началото му. Ако такъв файл съществува, той се изтрива и се създава отново.</a:t>
            </a:r>
          </a:p>
          <a:p>
            <a:pPr algn="just"/>
            <a:endParaRPr lang="bg-BG" sz="2600" dirty="0"/>
          </a:p>
        </p:txBody>
      </p:sp>
    </p:spTree>
    <p:extLst>
      <p:ext uri="{BB962C8B-B14F-4D97-AF65-F5344CB8AC3E}">
        <p14:creationId xmlns:p14="http://schemas.microsoft.com/office/powerpoint/2010/main" val="2043809128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6. Стандартни процедури и функции.</a:t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bg-BG" sz="2600" dirty="0"/>
              <a:t>Процедура за запис – </a:t>
            </a:r>
            <a:r>
              <a:rPr lang="en-US" sz="2600" dirty="0">
                <a:solidFill>
                  <a:srgbClr val="FF0000"/>
                </a:solidFill>
              </a:rPr>
              <a:t>Write(FileVar, Var1,Var2,…,VarN);</a:t>
            </a:r>
            <a:endParaRPr lang="bg-BG" sz="26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bg-BG" sz="2600" dirty="0" smtClean="0"/>
              <a:t>	</a:t>
            </a:r>
          </a:p>
          <a:p>
            <a:pPr marL="0" indent="0" algn="just">
              <a:buNone/>
            </a:pPr>
            <a:r>
              <a:rPr lang="bg-BG" sz="2600" dirty="0" smtClean="0"/>
              <a:t>Във </a:t>
            </a:r>
            <a:r>
              <a:rPr lang="bg-BG" sz="2600" dirty="0"/>
              <a:t>файла последователно се записват стойностите </a:t>
            </a:r>
            <a:r>
              <a:rPr lang="en-US" sz="2600" dirty="0">
                <a:solidFill>
                  <a:srgbClr val="FF0000"/>
                </a:solidFill>
              </a:rPr>
              <a:t>Var1,Var2,…,VarN</a:t>
            </a:r>
            <a:r>
              <a:rPr lang="bg-BG" sz="2600" dirty="0"/>
              <a:t>, започвайки от текущият елемент на файла. След всеки запис файловият указател се премества с един елемент към края.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23066872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1. </a:t>
            </a:r>
            <a:r>
              <a:rPr lang="bg-BG" dirty="0" smtClean="0"/>
              <a:t>Файлове</a:t>
            </a:r>
            <a:r>
              <a:rPr lang="bg-BG" dirty="0"/>
              <a:t>. Същност.</a:t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2600" dirty="0" smtClean="0"/>
              <a:t>	В </a:t>
            </a:r>
            <a:r>
              <a:rPr lang="bg-BG" sz="2600" dirty="0"/>
              <a:t>ЕП има специален тип данни, който се нарича файл и се използва за обработка на данни, разположени във външна памет.</a:t>
            </a:r>
          </a:p>
          <a:p>
            <a:pPr marL="0" indent="0">
              <a:buNone/>
            </a:pPr>
            <a:r>
              <a:rPr lang="bg-BG" sz="2600" dirty="0"/>
              <a:t> </a:t>
            </a:r>
          </a:p>
          <a:p>
            <a:pPr marL="0" indent="0" algn="just">
              <a:buNone/>
            </a:pPr>
            <a:r>
              <a:rPr lang="bg-BG" sz="2600" u="sng" dirty="0"/>
              <a:t>Определение: </a:t>
            </a:r>
            <a:r>
              <a:rPr lang="bg-BG" sz="2600" dirty="0"/>
              <a:t>Наредена последователност от елементи, разположени върху външно запомнящо устройство.</a:t>
            </a:r>
          </a:p>
          <a:p>
            <a:endParaRPr lang="bg-BG" sz="2600" dirty="0"/>
          </a:p>
        </p:txBody>
      </p:sp>
    </p:spTree>
    <p:extLst>
      <p:ext uri="{BB962C8B-B14F-4D97-AF65-F5344CB8AC3E}">
        <p14:creationId xmlns:p14="http://schemas.microsoft.com/office/powerpoint/2010/main" val="3209721511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6. Стандартни процедури и функции.</a:t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bg-BG" sz="2600" dirty="0"/>
              <a:t>Процедура за четене – </a:t>
            </a:r>
            <a:r>
              <a:rPr lang="en-US" sz="2600" dirty="0">
                <a:solidFill>
                  <a:srgbClr val="FF0000"/>
                </a:solidFill>
              </a:rPr>
              <a:t>Read(FileVar, Var1,Var2,…,VarN);</a:t>
            </a:r>
            <a:endParaRPr lang="bg-BG" sz="26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bg-BG" sz="2600" dirty="0" smtClean="0"/>
              <a:t>	</a:t>
            </a:r>
          </a:p>
          <a:p>
            <a:pPr marL="0" indent="0" algn="just">
              <a:buNone/>
            </a:pPr>
            <a:r>
              <a:rPr lang="bg-BG" sz="2600" dirty="0" smtClean="0"/>
              <a:t>Чете </a:t>
            </a:r>
            <a:r>
              <a:rPr lang="bg-BG" sz="2600" dirty="0"/>
              <a:t>данни от файла, започвайки от текущия елемент, прочита последователно </a:t>
            </a:r>
            <a:r>
              <a:rPr lang="en-US" sz="2600" dirty="0">
                <a:solidFill>
                  <a:srgbClr val="FF0000"/>
                </a:solidFill>
              </a:rPr>
              <a:t>N</a:t>
            </a:r>
            <a:r>
              <a:rPr lang="bg-BG" sz="2600" dirty="0"/>
              <a:t> елемента. </a:t>
            </a:r>
            <a:r>
              <a:rPr lang="bg-BG" sz="2600" dirty="0" smtClean="0"/>
              <a:t>	</a:t>
            </a:r>
          </a:p>
          <a:p>
            <a:pPr marL="0" indent="0" algn="just">
              <a:buNone/>
            </a:pPr>
            <a:r>
              <a:rPr lang="bg-BG" sz="2600" dirty="0" smtClean="0"/>
              <a:t>След </a:t>
            </a:r>
            <a:r>
              <a:rPr lang="bg-BG" sz="2600" dirty="0"/>
              <a:t>всяко четене файловият указател се премества към края на файла. При опит да се чете след края на а файла, се получава съобщение за грешка.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59160296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6. Стандартни процедури и функции.</a:t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31594"/>
          </a:xfrm>
        </p:spPr>
        <p:txBody>
          <a:bodyPr>
            <a:normAutofit/>
          </a:bodyPr>
          <a:lstStyle/>
          <a:p>
            <a:pPr lvl="0" algn="just"/>
            <a:r>
              <a:rPr lang="bg-BG" sz="2600" dirty="0"/>
              <a:t>Процедура за позициониране – </a:t>
            </a:r>
            <a:r>
              <a:rPr lang="en-US" sz="2600" dirty="0">
                <a:solidFill>
                  <a:srgbClr val="FF0000"/>
                </a:solidFill>
              </a:rPr>
              <a:t>Seek(FileVar, Pos);</a:t>
            </a:r>
            <a:endParaRPr lang="bg-BG" sz="26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bg-BG" sz="2600" dirty="0" smtClean="0">
                <a:solidFill>
                  <a:srgbClr val="FF0000"/>
                </a:solidFill>
              </a:rPr>
              <a:t>	</a:t>
            </a:r>
          </a:p>
          <a:p>
            <a:pPr marL="0" indent="0" algn="just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Pos</a:t>
            </a:r>
            <a:r>
              <a:rPr lang="en-US" sz="2600" dirty="0" smtClean="0"/>
              <a:t> </a:t>
            </a:r>
            <a:r>
              <a:rPr lang="bg-BG" sz="2600" dirty="0"/>
              <a:t>е целочислен израз;</a:t>
            </a:r>
          </a:p>
          <a:p>
            <a:pPr marL="0" indent="0" algn="just">
              <a:buNone/>
            </a:pPr>
            <a:r>
              <a:rPr lang="bg-BG" sz="2600" dirty="0" smtClean="0"/>
              <a:t>Насочва </a:t>
            </a:r>
            <a:r>
              <a:rPr lang="bg-BG" sz="2600" dirty="0"/>
              <a:t>файловият указател към елементите с пореден номер </a:t>
            </a:r>
            <a:r>
              <a:rPr lang="en-US" sz="2600" dirty="0"/>
              <a:t>Pos</a:t>
            </a:r>
            <a:r>
              <a:rPr lang="bg-BG" sz="2600" dirty="0" smtClean="0"/>
              <a:t>.</a:t>
            </a:r>
          </a:p>
          <a:p>
            <a:pPr marL="0" indent="0">
              <a:buNone/>
            </a:pPr>
            <a:endParaRPr lang="bg-BG" dirty="0"/>
          </a:p>
          <a:p>
            <a:r>
              <a:rPr lang="bg-BG" sz="2000" dirty="0"/>
              <a:t>Пример:</a:t>
            </a:r>
          </a:p>
          <a:p>
            <a:pPr marL="0" indent="0">
              <a:buNone/>
            </a:pPr>
            <a:r>
              <a:rPr lang="en-US" sz="2000" dirty="0"/>
              <a:t>Seek(F,1)</a:t>
            </a:r>
            <a:r>
              <a:rPr lang="bg-BG" sz="2000" dirty="0"/>
              <a:t> – насочва към втория елемент.</a:t>
            </a:r>
          </a:p>
          <a:p>
            <a:pPr marL="0" indent="0">
              <a:buNone/>
            </a:pPr>
            <a:r>
              <a:rPr lang="bg-BG" sz="2000" i="1" dirty="0"/>
              <a:t>! Номерацията почва от нула.</a:t>
            </a:r>
            <a:endParaRPr lang="bg-BG" sz="20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29893882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6. Стандартни процедури и функции.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bg-BG" sz="2600" dirty="0"/>
              <a:t>Процедура за затваряне – </a:t>
            </a:r>
            <a:r>
              <a:rPr lang="en-US" sz="2600" dirty="0">
                <a:solidFill>
                  <a:srgbClr val="FF0000"/>
                </a:solidFill>
              </a:rPr>
              <a:t>Close(FileVar);</a:t>
            </a:r>
            <a:endParaRPr lang="bg-BG" sz="26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bg-BG" sz="2600" dirty="0" smtClean="0"/>
              <a:t>	</a:t>
            </a:r>
          </a:p>
          <a:p>
            <a:pPr marL="0" indent="0" algn="just">
              <a:buNone/>
            </a:pPr>
            <a:r>
              <a:rPr lang="bg-BG" sz="2600" dirty="0" smtClean="0"/>
              <a:t>Затваря </a:t>
            </a:r>
            <a:r>
              <a:rPr lang="bg-BG" sz="2600" dirty="0"/>
              <a:t>файла върху диска, свързан с </a:t>
            </a:r>
            <a:r>
              <a:rPr lang="en-US" sz="2600" dirty="0">
                <a:solidFill>
                  <a:srgbClr val="FF0000"/>
                </a:solidFill>
              </a:rPr>
              <a:t>FileVar</a:t>
            </a:r>
            <a:r>
              <a:rPr lang="en-US" sz="2600" dirty="0"/>
              <a:t> </a:t>
            </a:r>
            <a:r>
              <a:rPr lang="bg-BG" sz="2600" dirty="0"/>
              <a:t>и в директорията на диска, където файла е разположен, се отразява новото му състояние.</a:t>
            </a:r>
          </a:p>
          <a:p>
            <a:pPr algn="just"/>
            <a:endParaRPr lang="bg-BG" sz="2600" dirty="0"/>
          </a:p>
        </p:txBody>
      </p:sp>
    </p:spTree>
    <p:extLst>
      <p:ext uri="{BB962C8B-B14F-4D97-AF65-F5344CB8AC3E}">
        <p14:creationId xmlns:p14="http://schemas.microsoft.com/office/powerpoint/2010/main" val="1272882937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6. Стандартни процедури и функции.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bg-BG" sz="2600" dirty="0"/>
              <a:t>Процедура за изтриване – </a:t>
            </a:r>
            <a:r>
              <a:rPr lang="en-US" sz="2600" dirty="0">
                <a:solidFill>
                  <a:srgbClr val="FF0000"/>
                </a:solidFill>
              </a:rPr>
              <a:t>Erase(FileVar);</a:t>
            </a:r>
            <a:endParaRPr lang="bg-BG" sz="26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bg-BG" sz="2600" dirty="0" smtClean="0"/>
              <a:t>	</a:t>
            </a:r>
          </a:p>
          <a:p>
            <a:pPr marL="0" indent="0" algn="just">
              <a:buNone/>
            </a:pPr>
            <a:r>
              <a:rPr lang="bg-BG" sz="2600" dirty="0" smtClean="0"/>
              <a:t>Изтрива </a:t>
            </a:r>
            <a:r>
              <a:rPr lang="bg-BG" sz="2600" dirty="0"/>
              <a:t>физическия файл върху диска, свързан с </a:t>
            </a:r>
            <a:r>
              <a:rPr lang="en-US" sz="2600" dirty="0">
                <a:solidFill>
                  <a:srgbClr val="FF0000"/>
                </a:solidFill>
              </a:rPr>
              <a:t>FileVar</a:t>
            </a:r>
            <a:r>
              <a:rPr lang="en-US" sz="2600" dirty="0"/>
              <a:t> </a:t>
            </a:r>
            <a:r>
              <a:rPr lang="bg-BG" sz="2600" dirty="0"/>
              <a:t>/файловата променлива/.</a:t>
            </a:r>
          </a:p>
          <a:p>
            <a:pPr algn="just"/>
            <a:endParaRPr lang="bg-BG" sz="2600" dirty="0"/>
          </a:p>
        </p:txBody>
      </p:sp>
    </p:spTree>
    <p:extLst>
      <p:ext uri="{BB962C8B-B14F-4D97-AF65-F5344CB8AC3E}">
        <p14:creationId xmlns:p14="http://schemas.microsoft.com/office/powerpoint/2010/main" val="308511493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6. Стандартни процедури и функции.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bg-BG" sz="2600" dirty="0"/>
              <a:t>Процедура за преименуване </a:t>
            </a:r>
            <a:r>
              <a:rPr lang="bg-BG" sz="2600" dirty="0" smtClean="0"/>
              <a:t>–</a:t>
            </a:r>
          </a:p>
          <a:p>
            <a:pPr marL="0" lvl="0" indent="0" algn="just">
              <a:buNone/>
            </a:pPr>
            <a:r>
              <a:rPr lang="bg-BG" sz="2600" dirty="0"/>
              <a:t>	</a:t>
            </a:r>
            <a:r>
              <a:rPr lang="bg-BG" sz="2600" dirty="0" smtClean="0"/>
              <a:t> </a:t>
            </a:r>
            <a:r>
              <a:rPr lang="en-US" sz="2600" dirty="0">
                <a:solidFill>
                  <a:srgbClr val="FF0000"/>
                </a:solidFill>
              </a:rPr>
              <a:t>Rename(FileVar, St);</a:t>
            </a:r>
            <a:endParaRPr lang="bg-BG" sz="26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bg-BG" sz="2600" dirty="0" smtClean="0"/>
              <a:t>	</a:t>
            </a:r>
          </a:p>
          <a:p>
            <a:pPr marL="0" indent="0" algn="just">
              <a:buNone/>
            </a:pPr>
            <a:r>
              <a:rPr lang="bg-BG" sz="2600" dirty="0" smtClean="0"/>
              <a:t>Преименува </a:t>
            </a:r>
            <a:r>
              <a:rPr lang="bg-BG" sz="2600" dirty="0"/>
              <a:t>файла върху диска, свързан с </a:t>
            </a:r>
            <a:r>
              <a:rPr lang="en-US" sz="2600" dirty="0">
                <a:solidFill>
                  <a:srgbClr val="FF0000"/>
                </a:solidFill>
              </a:rPr>
              <a:t>FileVar</a:t>
            </a:r>
            <a:r>
              <a:rPr lang="bg-BG" sz="2600" dirty="0"/>
              <a:t>, като му дава ново име, взето от текстовата променлива </a:t>
            </a:r>
            <a:r>
              <a:rPr lang="en-US" sz="2600" dirty="0">
                <a:solidFill>
                  <a:srgbClr val="FF0000"/>
                </a:solidFill>
              </a:rPr>
              <a:t>St</a:t>
            </a:r>
            <a:r>
              <a:rPr lang="en-US" sz="2600" dirty="0"/>
              <a:t>.</a:t>
            </a:r>
            <a:endParaRPr lang="bg-BG" sz="2600" dirty="0"/>
          </a:p>
          <a:p>
            <a:pPr algn="just"/>
            <a:endParaRPr lang="bg-BG" sz="2600" dirty="0"/>
          </a:p>
        </p:txBody>
      </p:sp>
    </p:spTree>
    <p:extLst>
      <p:ext uri="{BB962C8B-B14F-4D97-AF65-F5344CB8AC3E}">
        <p14:creationId xmlns:p14="http://schemas.microsoft.com/office/powerpoint/2010/main" val="1949706512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7445" y="313609"/>
            <a:ext cx="10515600" cy="1512016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/>
              <a:t>ЗАДАЧА:</a:t>
            </a:r>
            <a:br>
              <a:rPr lang="bg-BG" dirty="0"/>
            </a:br>
            <a:r>
              <a:rPr lang="bg-BG" sz="3100" dirty="0"/>
              <a:t>Да се запишат във файл квадратите на първите 100 естествени числа.</a:t>
            </a:r>
            <a:br>
              <a:rPr lang="bg-BG" sz="3100" dirty="0"/>
            </a:br>
            <a:endParaRPr lang="bg-BG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825625"/>
            <a:ext cx="8915400" cy="5032375"/>
          </a:xfrm>
        </p:spPr>
        <p:txBody>
          <a:bodyPr>
            <a:normAutofit fontScale="62500" lnSpcReduction="20000"/>
          </a:bodyPr>
          <a:lstStyle/>
          <a:p>
            <a:r>
              <a:rPr lang="bg-BG" sz="3200" i="1" dirty="0"/>
              <a:t>Примерна програма, която може да реши тази задача:</a:t>
            </a:r>
            <a:endParaRPr lang="bg-BG" sz="3200" dirty="0"/>
          </a:p>
          <a:p>
            <a:pPr marL="0" indent="0">
              <a:buNone/>
            </a:pPr>
            <a:r>
              <a:rPr lang="en-US" sz="3200" dirty="0"/>
              <a:t> </a:t>
            </a:r>
            <a:endParaRPr lang="bg-BG" sz="3200" dirty="0"/>
          </a:p>
          <a:p>
            <a:pPr marL="0" indent="0">
              <a:buNone/>
            </a:pPr>
            <a:r>
              <a:rPr lang="en-US" sz="3200" dirty="0"/>
              <a:t>Program KVADRAT;</a:t>
            </a:r>
            <a:endParaRPr lang="bg-BG" sz="3200" dirty="0"/>
          </a:p>
          <a:p>
            <a:pPr marL="0" indent="0">
              <a:buNone/>
            </a:pPr>
            <a:r>
              <a:rPr lang="en-US" sz="3200" dirty="0"/>
              <a:t>Var</a:t>
            </a:r>
            <a:endParaRPr lang="bg-BG" sz="3200" dirty="0"/>
          </a:p>
          <a:p>
            <a:pPr marL="0" indent="0">
              <a:buNone/>
            </a:pPr>
            <a:r>
              <a:rPr lang="bg-BG" sz="3200" dirty="0" smtClean="0"/>
              <a:t>	</a:t>
            </a:r>
            <a:r>
              <a:rPr lang="en-US" sz="3200" dirty="0" smtClean="0"/>
              <a:t>F:file </a:t>
            </a:r>
            <a:r>
              <a:rPr lang="en-US" sz="3200" dirty="0"/>
              <a:t>of integer;</a:t>
            </a:r>
            <a:endParaRPr lang="bg-BG" sz="3200" dirty="0"/>
          </a:p>
          <a:p>
            <a:pPr marL="0" indent="0">
              <a:buNone/>
            </a:pPr>
            <a:r>
              <a:rPr lang="bg-BG" sz="3200" dirty="0" smtClean="0"/>
              <a:t>	</a:t>
            </a:r>
            <a:r>
              <a:rPr lang="en-US" sz="3200" dirty="0" smtClean="0"/>
              <a:t>I:integer</a:t>
            </a:r>
            <a:r>
              <a:rPr lang="en-US" sz="3200" dirty="0"/>
              <a:t>;</a:t>
            </a:r>
            <a:endParaRPr lang="bg-BG" sz="3200" dirty="0"/>
          </a:p>
          <a:p>
            <a:pPr marL="0" indent="0">
              <a:buNone/>
            </a:pPr>
            <a:r>
              <a:rPr lang="en-US" sz="3200" dirty="0"/>
              <a:t>Begin</a:t>
            </a:r>
            <a:endParaRPr lang="bg-BG" sz="3200" dirty="0"/>
          </a:p>
          <a:p>
            <a:pPr marL="0" indent="0">
              <a:buNone/>
            </a:pPr>
            <a:r>
              <a:rPr lang="en-US" sz="3200" dirty="0"/>
              <a:t>	Assign(F,’F1</a:t>
            </a:r>
            <a:r>
              <a:rPr lang="en-US" sz="3200" dirty="0" smtClean="0"/>
              <a:t>’);</a:t>
            </a:r>
            <a:r>
              <a:rPr lang="bg-BG" sz="3200" dirty="0" smtClean="0"/>
              <a:t>              </a:t>
            </a:r>
            <a:r>
              <a:rPr lang="en-US" sz="3200" dirty="0" smtClean="0"/>
              <a:t> </a:t>
            </a:r>
            <a:r>
              <a:rPr lang="en-US" sz="2200" dirty="0"/>
              <a:t>/</a:t>
            </a:r>
            <a:r>
              <a:rPr lang="bg-BG" sz="2200" dirty="0"/>
              <a:t>свързва вътрешния файл с външния с име </a:t>
            </a:r>
            <a:r>
              <a:rPr lang="en-US" sz="2200" dirty="0"/>
              <a:t>F1</a:t>
            </a:r>
            <a:r>
              <a:rPr lang="bg-BG" sz="2200" dirty="0"/>
              <a:t>/</a:t>
            </a:r>
          </a:p>
          <a:p>
            <a:pPr marL="0" indent="0">
              <a:buNone/>
            </a:pPr>
            <a:r>
              <a:rPr lang="bg-BG" sz="3200" dirty="0" smtClean="0"/>
              <a:t>	</a:t>
            </a:r>
            <a:r>
              <a:rPr lang="en-US" sz="3200" dirty="0" smtClean="0"/>
              <a:t>Rewrite(F</a:t>
            </a:r>
            <a:r>
              <a:rPr lang="en-US" sz="3200" dirty="0"/>
              <a:t>); </a:t>
            </a:r>
            <a:r>
              <a:rPr lang="bg-BG" sz="3200" dirty="0" smtClean="0"/>
              <a:t>                   </a:t>
            </a:r>
            <a:r>
              <a:rPr lang="bg-BG" sz="2200" dirty="0" smtClean="0"/>
              <a:t>/</a:t>
            </a:r>
            <a:r>
              <a:rPr lang="bg-BG" sz="2200" dirty="0"/>
              <a:t>създава файла F/</a:t>
            </a:r>
          </a:p>
          <a:p>
            <a:pPr marL="0" indent="0">
              <a:buNone/>
            </a:pPr>
            <a:r>
              <a:rPr lang="bg-BG" sz="3200" dirty="0" smtClean="0"/>
              <a:t>	</a:t>
            </a:r>
            <a:r>
              <a:rPr lang="en-US" sz="3200" dirty="0" smtClean="0"/>
              <a:t>For </a:t>
            </a:r>
            <a:r>
              <a:rPr lang="en-US" sz="3200" dirty="0"/>
              <a:t>i:=1 to 100 do</a:t>
            </a:r>
            <a:endParaRPr lang="bg-BG" sz="3200" dirty="0"/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bg-BG" sz="3200" dirty="0" smtClean="0"/>
              <a:t>	</a:t>
            </a:r>
            <a:r>
              <a:rPr lang="en-US" sz="3200" dirty="0" smtClean="0"/>
              <a:t>Write(F,sqr(i));</a:t>
            </a:r>
            <a:r>
              <a:rPr lang="bg-BG" sz="3200" dirty="0" smtClean="0"/>
              <a:t>      </a:t>
            </a:r>
            <a:r>
              <a:rPr lang="en-US" sz="3200" dirty="0" smtClean="0"/>
              <a:t> </a:t>
            </a:r>
            <a:r>
              <a:rPr lang="bg-BG" sz="3200" dirty="0" smtClean="0"/>
              <a:t> </a:t>
            </a:r>
            <a:r>
              <a:rPr lang="bg-BG" sz="2200" dirty="0" smtClean="0"/>
              <a:t>/</a:t>
            </a:r>
            <a:r>
              <a:rPr lang="bg-BG" sz="2200" dirty="0"/>
              <a:t>във файла </a:t>
            </a:r>
            <a:r>
              <a:rPr lang="bg-BG" sz="2200" dirty="0" smtClean="0"/>
              <a:t>последователно </a:t>
            </a:r>
            <a:r>
              <a:rPr lang="bg-BG" sz="2200" dirty="0"/>
              <a:t>се записват стойностите на </a:t>
            </a:r>
            <a:r>
              <a:rPr lang="bg-BG" sz="2200" dirty="0" smtClean="0"/>
              <a:t>                  квадратите </a:t>
            </a:r>
            <a:r>
              <a:rPr lang="bg-BG" sz="2200" dirty="0"/>
              <a:t>на i-тия елемент/</a:t>
            </a:r>
          </a:p>
          <a:p>
            <a:pPr marL="0" indent="0">
              <a:buNone/>
            </a:pPr>
            <a:r>
              <a:rPr lang="bg-BG" sz="3200" dirty="0" smtClean="0"/>
              <a:t>	</a:t>
            </a:r>
            <a:r>
              <a:rPr lang="en-US" sz="3200" dirty="0" smtClean="0"/>
              <a:t>Close(F);</a:t>
            </a:r>
            <a:r>
              <a:rPr lang="bg-BG" sz="3200" dirty="0" smtClean="0"/>
              <a:t>                      </a:t>
            </a:r>
            <a:r>
              <a:rPr lang="en-US" sz="3200" dirty="0" smtClean="0"/>
              <a:t> </a:t>
            </a:r>
            <a:r>
              <a:rPr lang="bg-BG" sz="2200" dirty="0"/>
              <a:t>/затваря файла върху диска, свързан с F/</a:t>
            </a:r>
          </a:p>
          <a:p>
            <a:pPr marL="0" indent="0">
              <a:buNone/>
            </a:pPr>
            <a:r>
              <a:rPr lang="en-US" sz="3200" dirty="0"/>
              <a:t>End.</a:t>
            </a:r>
            <a:endParaRPr lang="bg-BG" sz="32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15688324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bg-BG" dirty="0" smtClean="0"/>
              <a:t>2. Видове </a:t>
            </a:r>
            <a:r>
              <a:rPr lang="bg-BG" dirty="0"/>
              <a:t>файлове. </a:t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2600" dirty="0"/>
              <a:t>В зависимост от елементите на файла те биват:</a:t>
            </a:r>
          </a:p>
          <a:p>
            <a:pPr lvl="1" algn="just"/>
            <a:r>
              <a:rPr lang="bg-BG" sz="2600" dirty="0"/>
              <a:t> С пряк достъп – компонентите са с еднаква дължина.</a:t>
            </a:r>
          </a:p>
          <a:p>
            <a:pPr lvl="1" algn="just"/>
            <a:r>
              <a:rPr lang="bg-BG" sz="2600" dirty="0"/>
              <a:t> С последователен достъп – с различна дължина на елементите.</a:t>
            </a:r>
          </a:p>
          <a:p>
            <a:pPr algn="just"/>
            <a:endParaRPr lang="bg-BG" sz="2600" dirty="0"/>
          </a:p>
        </p:txBody>
      </p:sp>
    </p:spTree>
    <p:extLst>
      <p:ext uri="{BB962C8B-B14F-4D97-AF65-F5344CB8AC3E}">
        <p14:creationId xmlns:p14="http://schemas.microsoft.com/office/powerpoint/2010/main" val="3749382397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bg-BG" dirty="0" smtClean="0"/>
              <a:t>3. Правила </a:t>
            </a:r>
            <a:r>
              <a:rPr lang="bg-BG" dirty="0"/>
              <a:t>за обработка на файлове.</a:t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24777"/>
          </a:xfrm>
        </p:spPr>
        <p:txBody>
          <a:bodyPr>
            <a:normAutofit/>
          </a:bodyPr>
          <a:lstStyle/>
          <a:p>
            <a:r>
              <a:rPr lang="bg-BG" sz="2600" dirty="0"/>
              <a:t>3.1. Файлова променлива и физически файл</a:t>
            </a:r>
            <a:r>
              <a:rPr lang="bg-BG" sz="2600" dirty="0" smtClean="0"/>
              <a:t>.</a:t>
            </a:r>
          </a:p>
          <a:p>
            <a:pPr marL="0" indent="0">
              <a:buNone/>
            </a:pPr>
            <a:endParaRPr lang="bg-BG" sz="1500" dirty="0"/>
          </a:p>
          <a:p>
            <a:pPr marL="0" indent="0" algn="just">
              <a:buNone/>
            </a:pPr>
            <a:r>
              <a:rPr lang="bg-BG" sz="2600" dirty="0" smtClean="0"/>
              <a:t>	Обработката </a:t>
            </a:r>
            <a:r>
              <a:rPr lang="bg-BG" sz="2600" dirty="0"/>
              <a:t>на файл в програмите се описва с помощта на променлива от тип файл, която се нарича файлова променлива. Файловата променлива се свързва с конкретен физически файл, намиращ се на диск, дискета или др. Една файлова променлива може да обработва различни физически файлове.</a:t>
            </a:r>
          </a:p>
          <a:p>
            <a:pPr algn="just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81442121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06828"/>
            <a:ext cx="8915400" cy="4404394"/>
          </a:xfrm>
        </p:spPr>
        <p:txBody>
          <a:bodyPr/>
          <a:lstStyle/>
          <a:p>
            <a:pPr algn="just"/>
            <a:r>
              <a:rPr lang="bg-BG" sz="2600" dirty="0"/>
              <a:t>3.2. Четене и запис.</a:t>
            </a:r>
          </a:p>
          <a:p>
            <a:pPr marL="0" indent="0" algn="just">
              <a:buNone/>
            </a:pPr>
            <a:r>
              <a:rPr lang="bg-BG" sz="2600" dirty="0"/>
              <a:t>С данни, съхранени във файлове, може да се извършват две входно-изходни операции.</a:t>
            </a:r>
          </a:p>
          <a:p>
            <a:pPr lvl="0" algn="just"/>
            <a:r>
              <a:rPr lang="bg-BG" sz="2600" dirty="0"/>
              <a:t>Въвеждане /четене/ на техните стойности.</a:t>
            </a:r>
          </a:p>
          <a:p>
            <a:pPr lvl="0" algn="just"/>
            <a:r>
              <a:rPr lang="bg-BG" sz="2600" dirty="0"/>
              <a:t>Извеждане /запис/ на елементи – използва се за промяна на стойности на вече съществуващи елементи или за добавяне на нови такива.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8509287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g-BG" sz="2600" dirty="0"/>
              <a:t>3.3. Брой елементи.</a:t>
            </a:r>
            <a:endParaRPr lang="bg-BG" sz="2600" dirty="0" smtClean="0">
              <a:effectLst/>
            </a:endParaRPr>
          </a:p>
          <a:p>
            <a:pPr marL="0" indent="0" algn="just">
              <a:buNone/>
            </a:pPr>
            <a:r>
              <a:rPr lang="bg-BG" sz="2600" dirty="0" smtClean="0"/>
              <a:t>	Броят </a:t>
            </a:r>
            <a:r>
              <a:rPr lang="bg-BG" sz="2600" dirty="0"/>
              <a:t>елементите на файловете не е предварително зададен </a:t>
            </a:r>
            <a:r>
              <a:rPr lang="bg-BG" sz="2600" dirty="0" smtClean="0"/>
              <a:t>/определен/ </a:t>
            </a:r>
            <a:r>
              <a:rPr lang="bg-BG" sz="2600" dirty="0"/>
              <a:t>и може да се изменя. Новите елементи, като правило, могат да се добавят само в края на масива.</a:t>
            </a:r>
            <a:endParaRPr lang="bg-BG" sz="2600" dirty="0" smtClean="0">
              <a:effectLst/>
            </a:endParaRPr>
          </a:p>
          <a:p>
            <a:pPr marL="0" indent="0" algn="just">
              <a:buNone/>
            </a:pPr>
            <a:r>
              <a:rPr lang="bg-BG" sz="2600" dirty="0"/>
              <a:t> </a:t>
            </a:r>
            <a:endParaRPr lang="bg-BG" sz="2600" dirty="0" smtClean="0">
              <a:effectLst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56226993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g-BG" sz="2600" dirty="0"/>
              <a:t>3.4. Файлов указател.</a:t>
            </a:r>
            <a:endParaRPr lang="bg-BG" sz="2600" dirty="0" smtClean="0">
              <a:effectLst/>
            </a:endParaRPr>
          </a:p>
          <a:p>
            <a:pPr marL="0" indent="0" algn="just">
              <a:buNone/>
            </a:pPr>
            <a:r>
              <a:rPr lang="bg-BG" sz="2600" dirty="0" smtClean="0"/>
              <a:t>	За </a:t>
            </a:r>
            <a:r>
              <a:rPr lang="bg-BG" sz="2600" dirty="0"/>
              <a:t>да имаме възможността да избираме отделен елемент,  да му даваме стойности или пък да използваме неговите стойности, всеки файл се свързва с така нареченият файлов указател. Той сочи във всеки момент текущия, достъпния файлов елемент, който може да се обработва.</a:t>
            </a:r>
            <a:endParaRPr lang="bg-BG" sz="2600" dirty="0" smtClean="0">
              <a:effectLst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91005155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2593" y="187302"/>
            <a:ext cx="9122020" cy="1280890"/>
          </a:xfrm>
        </p:spPr>
        <p:txBody>
          <a:bodyPr/>
          <a:lstStyle/>
          <a:p>
            <a:r>
              <a:rPr lang="bg-BG" dirty="0"/>
              <a:t>3.5. Обработка на файлове.</a:t>
            </a:r>
            <a:r>
              <a:rPr lang="bg-BG" dirty="0" smtClean="0">
                <a:effectLst/>
              </a:rPr>
              <a:t/>
            </a:r>
            <a:br>
              <a:rPr lang="bg-BG" dirty="0" smtClean="0">
                <a:effectLst/>
              </a:rPr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2592" y="1004552"/>
            <a:ext cx="9122019" cy="58534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sz="2600" dirty="0"/>
              <a:t>Необходимо е да се спазва следната </a:t>
            </a:r>
            <a:r>
              <a:rPr lang="bg-BG" sz="2600" dirty="0" smtClean="0"/>
              <a:t>последователност </a:t>
            </a:r>
            <a:r>
              <a:rPr lang="bg-BG" sz="2600" dirty="0"/>
              <a:t>от действия:</a:t>
            </a:r>
          </a:p>
          <a:p>
            <a:pPr lvl="0"/>
            <a:r>
              <a:rPr lang="bg-BG" sz="2600" dirty="0"/>
              <a:t>Файловата променлива да се свърже с физически файл, който ще се обработва;</a:t>
            </a:r>
          </a:p>
          <a:p>
            <a:pPr lvl="0"/>
            <a:r>
              <a:rPr lang="bg-BG" sz="2600" dirty="0"/>
              <a:t>Да се “отвори“ файла – действие, чрез което конкретния физически файл се подготвя за обработка.</a:t>
            </a:r>
          </a:p>
          <a:p>
            <a:pPr lvl="0"/>
            <a:r>
              <a:rPr lang="bg-BG" sz="2600" dirty="0"/>
              <a:t>Да се обработят елементите на файла, т.е. чрез четене или запис на елементите;</a:t>
            </a:r>
          </a:p>
          <a:p>
            <a:pPr lvl="0"/>
            <a:r>
              <a:rPr lang="bg-BG" sz="2600" dirty="0"/>
              <a:t>“затваряне“ на файла след обработка. Ако тази операция не се извърши има опасност да се изгубят част от данните.</a:t>
            </a:r>
          </a:p>
          <a:p>
            <a:pPr lvl="0"/>
            <a:r>
              <a:rPr lang="bg-BG" sz="2600" dirty="0"/>
              <a:t>След като файлът е затворен, файловата променлива има възможност да се свърже с друг физически файл.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27738812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u="sng" dirty="0"/>
              <a:t>ВАЖНО</a:t>
            </a:r>
            <a:r>
              <a:rPr lang="bg-BG" u="sng" dirty="0" smtClean="0"/>
              <a:t>!</a:t>
            </a:r>
            <a:r>
              <a:rPr lang="bg-BG" dirty="0" smtClean="0">
                <a:effectLst/>
              </a:rPr>
              <a:t/>
            </a:r>
            <a:br>
              <a:rPr lang="bg-BG" dirty="0" smtClean="0">
                <a:effectLst/>
              </a:rPr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bg-BG" sz="2600" dirty="0"/>
              <a:t>В езика Паскал се използва главно така нареченият типизиран файл, в който всички елементи са от един и същи тип /най-често запис/.</a:t>
            </a:r>
            <a:endParaRPr lang="bg-BG" sz="2600" dirty="0" smtClean="0">
              <a:effectLst/>
            </a:endParaRPr>
          </a:p>
          <a:p>
            <a:pPr algn="just"/>
            <a:r>
              <a:rPr lang="bg-BG" sz="2600" dirty="0"/>
              <a:t>Елементите на даден типизиран файл заемат еднакво място в паметта.</a:t>
            </a:r>
            <a:endParaRPr lang="bg-BG" sz="2600" dirty="0" smtClean="0">
              <a:effectLst/>
            </a:endParaRPr>
          </a:p>
          <a:p>
            <a:pPr algn="just"/>
            <a:endParaRPr lang="bg-BG" sz="2600" dirty="0"/>
          </a:p>
        </p:txBody>
      </p:sp>
    </p:spTree>
    <p:extLst>
      <p:ext uri="{BB962C8B-B14F-4D97-AF65-F5344CB8AC3E}">
        <p14:creationId xmlns:p14="http://schemas.microsoft.com/office/powerpoint/2010/main" val="2037822008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</TotalTime>
  <Words>516</Words>
  <Application>Microsoft Office PowerPoint</Application>
  <PresentationFormat>Widescreen</PresentationFormat>
  <Paragraphs>133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Century Gothic</vt:lpstr>
      <vt:lpstr>Wingdings 3</vt:lpstr>
      <vt:lpstr>Wisp</vt:lpstr>
      <vt:lpstr>Обработване и съхраняване на файлове </vt:lpstr>
      <vt:lpstr>1. Файлове. Същност. </vt:lpstr>
      <vt:lpstr>2. Видове файлове.  </vt:lpstr>
      <vt:lpstr>3. Правила за обработка на файлове. </vt:lpstr>
      <vt:lpstr>PowerPoint Presentation</vt:lpstr>
      <vt:lpstr>PowerPoint Presentation</vt:lpstr>
      <vt:lpstr>PowerPoint Presentation</vt:lpstr>
      <vt:lpstr>3.5. Обработка на файлове. </vt:lpstr>
      <vt:lpstr>ВАЖНО! </vt:lpstr>
      <vt:lpstr>4. Дефиниране на тип файл. </vt:lpstr>
      <vt:lpstr>4. Дефиниране на тип файл.</vt:lpstr>
      <vt:lpstr>5. Множество от стойности. </vt:lpstr>
      <vt:lpstr>6. Стандартни процедури и функции. </vt:lpstr>
      <vt:lpstr>6. Стандартни процедури и функции. </vt:lpstr>
      <vt:lpstr>6. Стандартни процедури и функции. </vt:lpstr>
      <vt:lpstr>6. Стандартни процедури и функции. </vt:lpstr>
      <vt:lpstr>6. Стандартни процедури и функции. </vt:lpstr>
      <vt:lpstr>6. Стандартни процедури и функции. </vt:lpstr>
      <vt:lpstr>6. Стандартни процедури и функции. </vt:lpstr>
      <vt:lpstr>6. Стандартни процедури и функции. </vt:lpstr>
      <vt:lpstr>6. Стандартни процедури и функции. </vt:lpstr>
      <vt:lpstr>6. Стандартни процедури и функции.</vt:lpstr>
      <vt:lpstr>6. Стандартни процедури и функции.</vt:lpstr>
      <vt:lpstr>6. Стандартни процедури и функции.</vt:lpstr>
      <vt:lpstr>ЗАДАЧА: Да се запишат във файл квадратите на първите 100 естествени числа.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Обработване и съхраняване на файлове. </dc:title>
  <dc:creator>Margaritov</dc:creator>
  <cp:lastModifiedBy>Margaritov</cp:lastModifiedBy>
  <cp:revision>24</cp:revision>
  <dcterms:created xsi:type="dcterms:W3CDTF">2013-05-31T11:51:21Z</dcterms:created>
  <dcterms:modified xsi:type="dcterms:W3CDTF">2013-05-31T12:38:26Z</dcterms:modified>
</cp:coreProperties>
</file>