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67"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361488" cy="6985000"/>
  <p:notesSz cx="6858000" cy="9144000"/>
  <p:defaultTextStyle>
    <a:defPPr>
      <a:defRPr lang="bg-BG"/>
    </a:defPPr>
    <a:lvl1pPr marL="0" algn="l" defTabSz="934060" rtl="0" eaLnBrk="1" latinLnBrk="0" hangingPunct="1">
      <a:defRPr sz="1800" kern="1200">
        <a:solidFill>
          <a:schemeClr val="tx1"/>
        </a:solidFill>
        <a:latin typeface="+mn-lt"/>
        <a:ea typeface="+mn-ea"/>
        <a:cs typeface="+mn-cs"/>
      </a:defRPr>
    </a:lvl1pPr>
    <a:lvl2pPr marL="467030" algn="l" defTabSz="934060" rtl="0" eaLnBrk="1" latinLnBrk="0" hangingPunct="1">
      <a:defRPr sz="1800" kern="1200">
        <a:solidFill>
          <a:schemeClr val="tx1"/>
        </a:solidFill>
        <a:latin typeface="+mn-lt"/>
        <a:ea typeface="+mn-ea"/>
        <a:cs typeface="+mn-cs"/>
      </a:defRPr>
    </a:lvl2pPr>
    <a:lvl3pPr marL="934060" algn="l" defTabSz="934060" rtl="0" eaLnBrk="1" latinLnBrk="0" hangingPunct="1">
      <a:defRPr sz="1800" kern="1200">
        <a:solidFill>
          <a:schemeClr val="tx1"/>
        </a:solidFill>
        <a:latin typeface="+mn-lt"/>
        <a:ea typeface="+mn-ea"/>
        <a:cs typeface="+mn-cs"/>
      </a:defRPr>
    </a:lvl3pPr>
    <a:lvl4pPr marL="1401089" algn="l" defTabSz="934060" rtl="0" eaLnBrk="1" latinLnBrk="0" hangingPunct="1">
      <a:defRPr sz="1800" kern="1200">
        <a:solidFill>
          <a:schemeClr val="tx1"/>
        </a:solidFill>
        <a:latin typeface="+mn-lt"/>
        <a:ea typeface="+mn-ea"/>
        <a:cs typeface="+mn-cs"/>
      </a:defRPr>
    </a:lvl4pPr>
    <a:lvl5pPr marL="1868119" algn="l" defTabSz="934060" rtl="0" eaLnBrk="1" latinLnBrk="0" hangingPunct="1">
      <a:defRPr sz="1800" kern="1200">
        <a:solidFill>
          <a:schemeClr val="tx1"/>
        </a:solidFill>
        <a:latin typeface="+mn-lt"/>
        <a:ea typeface="+mn-ea"/>
        <a:cs typeface="+mn-cs"/>
      </a:defRPr>
    </a:lvl5pPr>
    <a:lvl6pPr marL="2335149" algn="l" defTabSz="934060" rtl="0" eaLnBrk="1" latinLnBrk="0" hangingPunct="1">
      <a:defRPr sz="1800" kern="1200">
        <a:solidFill>
          <a:schemeClr val="tx1"/>
        </a:solidFill>
        <a:latin typeface="+mn-lt"/>
        <a:ea typeface="+mn-ea"/>
        <a:cs typeface="+mn-cs"/>
      </a:defRPr>
    </a:lvl6pPr>
    <a:lvl7pPr marL="2802179" algn="l" defTabSz="934060" rtl="0" eaLnBrk="1" latinLnBrk="0" hangingPunct="1">
      <a:defRPr sz="1800" kern="1200">
        <a:solidFill>
          <a:schemeClr val="tx1"/>
        </a:solidFill>
        <a:latin typeface="+mn-lt"/>
        <a:ea typeface="+mn-ea"/>
        <a:cs typeface="+mn-cs"/>
      </a:defRPr>
    </a:lvl7pPr>
    <a:lvl8pPr marL="3269209" algn="l" defTabSz="934060" rtl="0" eaLnBrk="1" latinLnBrk="0" hangingPunct="1">
      <a:defRPr sz="1800" kern="1200">
        <a:solidFill>
          <a:schemeClr val="tx1"/>
        </a:solidFill>
        <a:latin typeface="+mn-lt"/>
        <a:ea typeface="+mn-ea"/>
        <a:cs typeface="+mn-cs"/>
      </a:defRPr>
    </a:lvl8pPr>
    <a:lvl9pPr marL="3736238" algn="l" defTabSz="93406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JK"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404" y="-90"/>
      </p:cViewPr>
      <p:guideLst>
        <p:guide orient="horz" pos="2200"/>
        <p:guide pos="294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6F4B8-539F-4D2B-9C4F-B66732B8734C}" type="datetimeFigureOut">
              <a:rPr lang="bg-BG" smtClean="0"/>
              <a:t>22.3.2013 г.</a:t>
            </a:fld>
            <a:endParaRPr lang="bg-BG"/>
          </a:p>
        </p:txBody>
      </p:sp>
      <p:sp>
        <p:nvSpPr>
          <p:cNvPr id="4" name="Контейнер за изображение на слайда 3"/>
          <p:cNvSpPr>
            <a:spLocks noGrp="1" noRot="1" noChangeAspect="1"/>
          </p:cNvSpPr>
          <p:nvPr>
            <p:ph type="sldImg" idx="2"/>
          </p:nvPr>
        </p:nvSpPr>
        <p:spPr>
          <a:xfrm>
            <a:off x="1131888" y="685800"/>
            <a:ext cx="4594225"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6394B6-4768-4661-9B43-769C8F18D74A}" type="slidenum">
              <a:rPr lang="bg-BG" smtClean="0"/>
              <a:t>‹#›</a:t>
            </a:fld>
            <a:endParaRPr lang="bg-BG"/>
          </a:p>
        </p:txBody>
      </p:sp>
    </p:spTree>
    <p:extLst>
      <p:ext uri="{BB962C8B-B14F-4D97-AF65-F5344CB8AC3E}">
        <p14:creationId xmlns:p14="http://schemas.microsoft.com/office/powerpoint/2010/main" val="2291808409"/>
      </p:ext>
    </p:extLst>
  </p:cSld>
  <p:clrMap bg1="lt1" tx1="dk1" bg2="lt2" tx2="dk2" accent1="accent1" accent2="accent2" accent3="accent3" accent4="accent4" accent5="accent5" accent6="accent6" hlink="hlink" folHlink="folHlink"/>
  <p:notesStyle>
    <a:lvl1pPr marL="0" algn="l" defTabSz="934060" rtl="0" eaLnBrk="1" latinLnBrk="0" hangingPunct="1">
      <a:defRPr sz="1200" kern="1200">
        <a:solidFill>
          <a:schemeClr val="tx1"/>
        </a:solidFill>
        <a:latin typeface="+mn-lt"/>
        <a:ea typeface="+mn-ea"/>
        <a:cs typeface="+mn-cs"/>
      </a:defRPr>
    </a:lvl1pPr>
    <a:lvl2pPr marL="467030" algn="l" defTabSz="934060" rtl="0" eaLnBrk="1" latinLnBrk="0" hangingPunct="1">
      <a:defRPr sz="1200" kern="1200">
        <a:solidFill>
          <a:schemeClr val="tx1"/>
        </a:solidFill>
        <a:latin typeface="+mn-lt"/>
        <a:ea typeface="+mn-ea"/>
        <a:cs typeface="+mn-cs"/>
      </a:defRPr>
    </a:lvl2pPr>
    <a:lvl3pPr marL="934060" algn="l" defTabSz="934060" rtl="0" eaLnBrk="1" latinLnBrk="0" hangingPunct="1">
      <a:defRPr sz="1200" kern="1200">
        <a:solidFill>
          <a:schemeClr val="tx1"/>
        </a:solidFill>
        <a:latin typeface="+mn-lt"/>
        <a:ea typeface="+mn-ea"/>
        <a:cs typeface="+mn-cs"/>
      </a:defRPr>
    </a:lvl3pPr>
    <a:lvl4pPr marL="1401089" algn="l" defTabSz="934060" rtl="0" eaLnBrk="1" latinLnBrk="0" hangingPunct="1">
      <a:defRPr sz="1200" kern="1200">
        <a:solidFill>
          <a:schemeClr val="tx1"/>
        </a:solidFill>
        <a:latin typeface="+mn-lt"/>
        <a:ea typeface="+mn-ea"/>
        <a:cs typeface="+mn-cs"/>
      </a:defRPr>
    </a:lvl4pPr>
    <a:lvl5pPr marL="1868119" algn="l" defTabSz="934060" rtl="0" eaLnBrk="1" latinLnBrk="0" hangingPunct="1">
      <a:defRPr sz="1200" kern="1200">
        <a:solidFill>
          <a:schemeClr val="tx1"/>
        </a:solidFill>
        <a:latin typeface="+mn-lt"/>
        <a:ea typeface="+mn-ea"/>
        <a:cs typeface="+mn-cs"/>
      </a:defRPr>
    </a:lvl5pPr>
    <a:lvl6pPr marL="2335149" algn="l" defTabSz="934060" rtl="0" eaLnBrk="1" latinLnBrk="0" hangingPunct="1">
      <a:defRPr sz="1200" kern="1200">
        <a:solidFill>
          <a:schemeClr val="tx1"/>
        </a:solidFill>
        <a:latin typeface="+mn-lt"/>
        <a:ea typeface="+mn-ea"/>
        <a:cs typeface="+mn-cs"/>
      </a:defRPr>
    </a:lvl6pPr>
    <a:lvl7pPr marL="2802179" algn="l" defTabSz="934060" rtl="0" eaLnBrk="1" latinLnBrk="0" hangingPunct="1">
      <a:defRPr sz="1200" kern="1200">
        <a:solidFill>
          <a:schemeClr val="tx1"/>
        </a:solidFill>
        <a:latin typeface="+mn-lt"/>
        <a:ea typeface="+mn-ea"/>
        <a:cs typeface="+mn-cs"/>
      </a:defRPr>
    </a:lvl7pPr>
    <a:lvl8pPr marL="3269209" algn="l" defTabSz="934060" rtl="0" eaLnBrk="1" latinLnBrk="0" hangingPunct="1">
      <a:defRPr sz="1200" kern="1200">
        <a:solidFill>
          <a:schemeClr val="tx1"/>
        </a:solidFill>
        <a:latin typeface="+mn-lt"/>
        <a:ea typeface="+mn-ea"/>
        <a:cs typeface="+mn-cs"/>
      </a:defRPr>
    </a:lvl8pPr>
    <a:lvl9pPr marL="3736238" algn="l" defTabSz="93406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486394B6-4768-4661-9B43-769C8F18D74A}" type="slidenum">
              <a:rPr lang="bg-BG" smtClean="0"/>
              <a:t>2</a:t>
            </a:fld>
            <a:endParaRPr lang="bg-BG"/>
          </a:p>
        </p:txBody>
      </p:sp>
    </p:spTree>
    <p:extLst>
      <p:ext uri="{BB962C8B-B14F-4D97-AF65-F5344CB8AC3E}">
        <p14:creationId xmlns:p14="http://schemas.microsoft.com/office/powerpoint/2010/main" val="4177155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36149" y="2563229"/>
            <a:ext cx="7489190" cy="2643081"/>
          </a:xfrm>
        </p:spPr>
        <p:txBody>
          <a:bodyPr>
            <a:normAutofit/>
          </a:bodyPr>
          <a:lstStyle>
            <a:lvl1pPr>
              <a:defRPr sz="4900"/>
            </a:lvl1pPr>
          </a:lstStyle>
          <a:p>
            <a:r>
              <a:rPr lang="bg-BG" smtClean="0"/>
              <a:t>Редакт. стил загл. образец</a:t>
            </a:r>
            <a:endParaRPr lang="en-US"/>
          </a:p>
        </p:txBody>
      </p:sp>
      <p:sp>
        <p:nvSpPr>
          <p:cNvPr id="3" name="Subtitle 2"/>
          <p:cNvSpPr>
            <a:spLocks noGrp="1"/>
          </p:cNvSpPr>
          <p:nvPr>
            <p:ph type="subTitle" idx="1"/>
          </p:nvPr>
        </p:nvSpPr>
        <p:spPr>
          <a:xfrm>
            <a:off x="936149" y="5262206"/>
            <a:ext cx="7489190" cy="1165829"/>
          </a:xfrm>
        </p:spPr>
        <p:txBody>
          <a:bodyPr>
            <a:normAutofit/>
          </a:bodyPr>
          <a:lstStyle>
            <a:lvl1pPr marL="0" indent="0" algn="l">
              <a:buNone/>
              <a:defRPr sz="2200">
                <a:solidFill>
                  <a:schemeClr val="tx1"/>
                </a:solidFill>
              </a:defRPr>
            </a:lvl1pPr>
            <a:lvl2pPr marL="467030" indent="0" algn="ctr">
              <a:buNone/>
              <a:defRPr>
                <a:solidFill>
                  <a:schemeClr val="tx1">
                    <a:tint val="75000"/>
                  </a:schemeClr>
                </a:solidFill>
              </a:defRPr>
            </a:lvl2pPr>
            <a:lvl3pPr marL="934060" indent="0" algn="ctr">
              <a:buNone/>
              <a:defRPr>
                <a:solidFill>
                  <a:schemeClr val="tx1">
                    <a:tint val="75000"/>
                  </a:schemeClr>
                </a:solidFill>
              </a:defRPr>
            </a:lvl3pPr>
            <a:lvl4pPr marL="1401089" indent="0" algn="ctr">
              <a:buNone/>
              <a:defRPr>
                <a:solidFill>
                  <a:schemeClr val="tx1">
                    <a:tint val="75000"/>
                  </a:schemeClr>
                </a:solidFill>
              </a:defRPr>
            </a:lvl4pPr>
            <a:lvl5pPr marL="1868119" indent="0" algn="ctr">
              <a:buNone/>
              <a:defRPr>
                <a:solidFill>
                  <a:schemeClr val="tx1">
                    <a:tint val="75000"/>
                  </a:schemeClr>
                </a:solidFill>
              </a:defRPr>
            </a:lvl5pPr>
            <a:lvl6pPr marL="2335149" indent="0" algn="ctr">
              <a:buNone/>
              <a:defRPr>
                <a:solidFill>
                  <a:schemeClr val="tx1">
                    <a:tint val="75000"/>
                  </a:schemeClr>
                </a:solidFill>
              </a:defRPr>
            </a:lvl6pPr>
            <a:lvl7pPr marL="2802179" indent="0" algn="ctr">
              <a:buNone/>
              <a:defRPr>
                <a:solidFill>
                  <a:schemeClr val="tx1">
                    <a:tint val="75000"/>
                  </a:schemeClr>
                </a:solidFill>
              </a:defRPr>
            </a:lvl7pPr>
            <a:lvl8pPr marL="3269209" indent="0" algn="ctr">
              <a:buNone/>
              <a:defRPr>
                <a:solidFill>
                  <a:schemeClr val="tx1">
                    <a:tint val="75000"/>
                  </a:schemeClr>
                </a:solidFill>
              </a:defRPr>
            </a:lvl8pPr>
            <a:lvl9pPr marL="3736238"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7" name="Date Placeholder 6"/>
          <p:cNvSpPr>
            <a:spLocks noGrp="1"/>
          </p:cNvSpPr>
          <p:nvPr>
            <p:ph type="dt" sz="half" idx="10"/>
          </p:nvPr>
        </p:nvSpPr>
        <p:spPr/>
        <p:txBody>
          <a:bodyPr/>
          <a:lstStyle/>
          <a:p>
            <a:fld id="{95254235-4737-49EB-A102-1BF47267712A}" type="datetimeFigureOut">
              <a:rPr lang="bg-BG" smtClean="0"/>
              <a:t>22.3.2013 г.</a:t>
            </a:fld>
            <a:endParaRPr lang="bg-BG"/>
          </a:p>
        </p:txBody>
      </p:sp>
      <p:sp>
        <p:nvSpPr>
          <p:cNvPr id="8" name="Slide Number Placeholder 7"/>
          <p:cNvSpPr>
            <a:spLocks noGrp="1"/>
          </p:cNvSpPr>
          <p:nvPr>
            <p:ph type="sldNum" sz="quarter" idx="11"/>
          </p:nvPr>
        </p:nvSpPr>
        <p:spPr/>
        <p:txBody>
          <a:bodyPr/>
          <a:lstStyle/>
          <a:p>
            <a:fld id="{C5A757E1-58BB-4496-B8B7-8420A0218932}" type="slidenum">
              <a:rPr lang="bg-BG" smtClean="0"/>
              <a:t>‹#›</a:t>
            </a:fld>
            <a:endParaRPr lang="bg-BG"/>
          </a:p>
        </p:txBody>
      </p:sp>
      <p:sp>
        <p:nvSpPr>
          <p:cNvPr id="9" name="Footer Placeholder 8"/>
          <p:cNvSpPr>
            <a:spLocks noGrp="1"/>
          </p:cNvSpPr>
          <p:nvPr>
            <p:ph type="ftr" sz="quarter" idx="12"/>
          </p:nvPr>
        </p:nvSpPr>
        <p:spPr/>
        <p:txBody>
          <a:bodyPr/>
          <a:lstStyle/>
          <a:p>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Vertical Text Placeholder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fld id="{95254235-4737-49EB-A102-1BF47267712A}" type="datetimeFigureOut">
              <a:rPr lang="bg-BG" smtClean="0"/>
              <a:t>22.3.2013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C5A757E1-58BB-4496-B8B7-8420A0218932}" type="slidenum">
              <a:rPr lang="bg-BG" smtClean="0"/>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97017" y="1860537"/>
            <a:ext cx="1527998" cy="4567499"/>
          </a:xfrm>
        </p:spPr>
        <p:txBody>
          <a:bodyPr vert="eaVert"/>
          <a:lstStyle/>
          <a:p>
            <a:r>
              <a:rPr lang="bg-BG" smtClean="0"/>
              <a:t>Редакт. стил загл. образец</a:t>
            </a:r>
            <a:endParaRPr lang="en-US"/>
          </a:p>
        </p:txBody>
      </p:sp>
      <p:sp>
        <p:nvSpPr>
          <p:cNvPr id="3" name="Vertical Text Placeholder 2"/>
          <p:cNvSpPr>
            <a:spLocks noGrp="1"/>
          </p:cNvSpPr>
          <p:nvPr>
            <p:ph type="body" orient="vert" idx="1"/>
          </p:nvPr>
        </p:nvSpPr>
        <p:spPr>
          <a:xfrm>
            <a:off x="874849" y="1860537"/>
            <a:ext cx="5366143" cy="4567499"/>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fld id="{95254235-4737-49EB-A102-1BF47267712A}" type="datetimeFigureOut">
              <a:rPr lang="bg-BG" smtClean="0"/>
              <a:t>22.3.2013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C5A757E1-58BB-4496-B8B7-8420A0218932}" type="slidenum">
              <a:rPr lang="bg-BG" smtClean="0"/>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Content Placeholder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95254235-4737-49EB-A102-1BF47267712A}" type="datetimeFigureOut">
              <a:rPr lang="bg-BG" smtClean="0"/>
              <a:t>22.3.2013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C5A757E1-58BB-4496-B8B7-8420A0218932}" type="slidenum">
              <a:rPr lang="bg-BG" smtClean="0"/>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936149" y="5110490"/>
            <a:ext cx="7489190" cy="1317547"/>
          </a:xfrm>
        </p:spPr>
        <p:txBody>
          <a:bodyPr anchor="t"/>
          <a:lstStyle>
            <a:lvl1pPr algn="l">
              <a:defRPr sz="4100" b="0" cap="none"/>
            </a:lvl1pPr>
          </a:lstStyle>
          <a:p>
            <a:r>
              <a:rPr lang="bg-BG" smtClean="0"/>
              <a:t>Редакт. стил загл. образец</a:t>
            </a:r>
            <a:endParaRPr lang="en-US"/>
          </a:p>
        </p:txBody>
      </p:sp>
      <p:sp>
        <p:nvSpPr>
          <p:cNvPr id="3" name="Text Placeholder 2"/>
          <p:cNvSpPr>
            <a:spLocks noGrp="1"/>
          </p:cNvSpPr>
          <p:nvPr>
            <p:ph type="body" idx="1"/>
          </p:nvPr>
        </p:nvSpPr>
        <p:spPr>
          <a:xfrm>
            <a:off x="936149" y="3936674"/>
            <a:ext cx="7489190" cy="1118780"/>
          </a:xfrm>
        </p:spPr>
        <p:txBody>
          <a:bodyPr anchor="b"/>
          <a:lstStyle>
            <a:lvl1pPr marL="0" indent="0">
              <a:buNone/>
              <a:defRPr sz="2000">
                <a:solidFill>
                  <a:schemeClr val="tx1"/>
                </a:solidFill>
              </a:defRPr>
            </a:lvl1pPr>
            <a:lvl2pPr marL="467030" indent="0">
              <a:buNone/>
              <a:defRPr sz="1800">
                <a:solidFill>
                  <a:schemeClr val="tx1">
                    <a:tint val="75000"/>
                  </a:schemeClr>
                </a:solidFill>
              </a:defRPr>
            </a:lvl2pPr>
            <a:lvl3pPr marL="934060" indent="0">
              <a:buNone/>
              <a:defRPr sz="1600">
                <a:solidFill>
                  <a:schemeClr val="tx1">
                    <a:tint val="75000"/>
                  </a:schemeClr>
                </a:solidFill>
              </a:defRPr>
            </a:lvl3pPr>
            <a:lvl4pPr marL="1401089" indent="0">
              <a:buNone/>
              <a:defRPr sz="1400">
                <a:solidFill>
                  <a:schemeClr val="tx1">
                    <a:tint val="75000"/>
                  </a:schemeClr>
                </a:solidFill>
              </a:defRPr>
            </a:lvl4pPr>
            <a:lvl5pPr marL="1868119" indent="0">
              <a:buNone/>
              <a:defRPr sz="1400">
                <a:solidFill>
                  <a:schemeClr val="tx1">
                    <a:tint val="75000"/>
                  </a:schemeClr>
                </a:solidFill>
              </a:defRPr>
            </a:lvl5pPr>
            <a:lvl6pPr marL="2335149" indent="0">
              <a:buNone/>
              <a:defRPr sz="1400">
                <a:solidFill>
                  <a:schemeClr val="tx1">
                    <a:tint val="75000"/>
                  </a:schemeClr>
                </a:solidFill>
              </a:defRPr>
            </a:lvl6pPr>
            <a:lvl7pPr marL="2802179" indent="0">
              <a:buNone/>
              <a:defRPr sz="1400">
                <a:solidFill>
                  <a:schemeClr val="tx1">
                    <a:tint val="75000"/>
                  </a:schemeClr>
                </a:solidFill>
              </a:defRPr>
            </a:lvl7pPr>
            <a:lvl8pPr marL="3269209" indent="0">
              <a:buNone/>
              <a:defRPr sz="1400">
                <a:solidFill>
                  <a:schemeClr val="tx1">
                    <a:tint val="75000"/>
                  </a:schemeClr>
                </a:solidFill>
              </a:defRPr>
            </a:lvl8pPr>
            <a:lvl9pPr marL="3736238"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95254235-4737-49EB-A102-1BF47267712A}" type="datetimeFigureOut">
              <a:rPr lang="bg-BG" smtClean="0"/>
              <a:t>22.3.2013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C5A757E1-58BB-4496-B8B7-8420A0218932}" type="slidenum">
              <a:rPr lang="bg-BG" smtClean="0"/>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5254235-4737-49EB-A102-1BF47267712A}" type="datetimeFigureOut">
              <a:rPr lang="bg-BG" smtClean="0"/>
              <a:t>22.3.2013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C5A757E1-58BB-4496-B8B7-8420A0218932}" type="slidenum">
              <a:rPr lang="bg-BG" smtClean="0"/>
              <a:t>‹#›</a:t>
            </a:fld>
            <a:endParaRPr lang="bg-BG"/>
          </a:p>
        </p:txBody>
      </p:sp>
      <p:sp>
        <p:nvSpPr>
          <p:cNvPr id="9" name="Title 8"/>
          <p:cNvSpPr>
            <a:spLocks noGrp="1"/>
          </p:cNvSpPr>
          <p:nvPr>
            <p:ph type="title"/>
          </p:nvPr>
        </p:nvSpPr>
        <p:spPr>
          <a:xfrm>
            <a:off x="936149" y="1573321"/>
            <a:ext cx="7489190" cy="1175469"/>
          </a:xfrm>
        </p:spPr>
        <p:txBody>
          <a:bodyPr/>
          <a:lstStyle/>
          <a:p>
            <a:r>
              <a:rPr lang="bg-BG" smtClean="0"/>
              <a:t>Редакт. стил загл. образец</a:t>
            </a:r>
            <a:endParaRPr lang="en-US"/>
          </a:p>
        </p:txBody>
      </p:sp>
      <p:sp>
        <p:nvSpPr>
          <p:cNvPr id="8" name="Content Placeholder 7"/>
          <p:cNvSpPr>
            <a:spLocks noGrp="1"/>
          </p:cNvSpPr>
          <p:nvPr>
            <p:ph sz="quarter" idx="13"/>
          </p:nvPr>
        </p:nvSpPr>
        <p:spPr>
          <a:xfrm>
            <a:off x="936149" y="2794000"/>
            <a:ext cx="3650980" cy="366014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11" name="Content Placeholder 10"/>
          <p:cNvSpPr>
            <a:spLocks noGrp="1"/>
          </p:cNvSpPr>
          <p:nvPr>
            <p:ph sz="quarter" idx="14"/>
          </p:nvPr>
        </p:nvSpPr>
        <p:spPr>
          <a:xfrm>
            <a:off x="4793082" y="2794000"/>
            <a:ext cx="3650980" cy="3662274"/>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2900" y="2794000"/>
            <a:ext cx="3445028" cy="633307"/>
          </a:xfrm>
        </p:spPr>
        <p:txBody>
          <a:bodyPr anchor="b">
            <a:noAutofit/>
          </a:bodyPr>
          <a:lstStyle>
            <a:lvl1pPr marL="0" indent="0">
              <a:buNone/>
              <a:defRPr sz="2000" b="1">
                <a:solidFill>
                  <a:schemeClr val="tx2"/>
                </a:solidFill>
              </a:defRPr>
            </a:lvl1pPr>
            <a:lvl2pPr marL="467030" indent="0">
              <a:buNone/>
              <a:defRPr sz="2000" b="1"/>
            </a:lvl2pPr>
            <a:lvl3pPr marL="934060" indent="0">
              <a:buNone/>
              <a:defRPr sz="1800" b="1"/>
            </a:lvl3pPr>
            <a:lvl4pPr marL="1401089" indent="0">
              <a:buNone/>
              <a:defRPr sz="1600" b="1"/>
            </a:lvl4pPr>
            <a:lvl5pPr marL="1868119" indent="0">
              <a:buNone/>
              <a:defRPr sz="1600" b="1"/>
            </a:lvl5pPr>
            <a:lvl6pPr marL="2335149" indent="0">
              <a:buNone/>
              <a:defRPr sz="1600" b="1"/>
            </a:lvl6pPr>
            <a:lvl7pPr marL="2802179" indent="0">
              <a:buNone/>
              <a:defRPr sz="1600" b="1"/>
            </a:lvl7pPr>
            <a:lvl8pPr marL="3269209" indent="0">
              <a:buNone/>
              <a:defRPr sz="1600" b="1"/>
            </a:lvl8pPr>
            <a:lvl9pPr marL="3736238" indent="0">
              <a:buNone/>
              <a:defRPr sz="1600" b="1"/>
            </a:lvl9pPr>
          </a:lstStyle>
          <a:p>
            <a:pPr lvl="0"/>
            <a:r>
              <a:rPr lang="bg-BG" smtClean="0"/>
              <a:t>Щракнете, за да редактирате стиловете на текста в образеца</a:t>
            </a:r>
          </a:p>
        </p:txBody>
      </p:sp>
      <p:sp>
        <p:nvSpPr>
          <p:cNvPr id="5" name="Text Placeholder 4"/>
          <p:cNvSpPr>
            <a:spLocks noGrp="1"/>
          </p:cNvSpPr>
          <p:nvPr>
            <p:ph type="body" sz="quarter" idx="3"/>
          </p:nvPr>
        </p:nvSpPr>
        <p:spPr>
          <a:xfrm>
            <a:off x="5001336" y="2794000"/>
            <a:ext cx="3442028" cy="633307"/>
          </a:xfrm>
        </p:spPr>
        <p:txBody>
          <a:bodyPr anchor="b">
            <a:noAutofit/>
          </a:bodyPr>
          <a:lstStyle>
            <a:lvl1pPr marL="0" indent="0">
              <a:buNone/>
              <a:defRPr sz="2000" b="1">
                <a:solidFill>
                  <a:schemeClr val="tx2"/>
                </a:solidFill>
              </a:defRPr>
            </a:lvl1pPr>
            <a:lvl2pPr marL="467030" indent="0">
              <a:buNone/>
              <a:defRPr sz="2000" b="1"/>
            </a:lvl2pPr>
            <a:lvl3pPr marL="934060" indent="0">
              <a:buNone/>
              <a:defRPr sz="1800" b="1"/>
            </a:lvl3pPr>
            <a:lvl4pPr marL="1401089" indent="0">
              <a:buNone/>
              <a:defRPr sz="1600" b="1"/>
            </a:lvl4pPr>
            <a:lvl5pPr marL="1868119" indent="0">
              <a:buNone/>
              <a:defRPr sz="1600" b="1"/>
            </a:lvl5pPr>
            <a:lvl6pPr marL="2335149" indent="0">
              <a:buNone/>
              <a:defRPr sz="1600" b="1"/>
            </a:lvl6pPr>
            <a:lvl7pPr marL="2802179" indent="0">
              <a:buNone/>
              <a:defRPr sz="1600" b="1"/>
            </a:lvl7pPr>
            <a:lvl8pPr marL="3269209" indent="0">
              <a:buNone/>
              <a:defRPr sz="1600" b="1"/>
            </a:lvl8pPr>
            <a:lvl9pPr marL="3736238" indent="0">
              <a:buNone/>
              <a:defRPr sz="1600" b="1"/>
            </a:lvl9pPr>
          </a:lstStyle>
          <a:p>
            <a:pPr lvl="0"/>
            <a:r>
              <a:rPr lang="bg-BG" smtClean="0"/>
              <a:t>Щракнете, за да редактирате стиловете на текста в образеца</a:t>
            </a:r>
          </a:p>
        </p:txBody>
      </p:sp>
      <p:sp>
        <p:nvSpPr>
          <p:cNvPr id="7" name="Date Placeholder 6"/>
          <p:cNvSpPr>
            <a:spLocks noGrp="1"/>
          </p:cNvSpPr>
          <p:nvPr>
            <p:ph type="dt" sz="half" idx="10"/>
          </p:nvPr>
        </p:nvSpPr>
        <p:spPr/>
        <p:txBody>
          <a:bodyPr/>
          <a:lstStyle/>
          <a:p>
            <a:fld id="{95254235-4737-49EB-A102-1BF47267712A}" type="datetimeFigureOut">
              <a:rPr lang="bg-BG" smtClean="0"/>
              <a:t>22.3.2013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C5A757E1-58BB-4496-B8B7-8420A0218932}" type="slidenum">
              <a:rPr lang="bg-BG" smtClean="0"/>
              <a:t>‹#›</a:t>
            </a:fld>
            <a:endParaRPr lang="bg-BG"/>
          </a:p>
        </p:txBody>
      </p:sp>
      <p:sp>
        <p:nvSpPr>
          <p:cNvPr id="10" name="Title 9"/>
          <p:cNvSpPr>
            <a:spLocks noGrp="1"/>
          </p:cNvSpPr>
          <p:nvPr>
            <p:ph type="title"/>
          </p:nvPr>
        </p:nvSpPr>
        <p:spPr>
          <a:xfrm>
            <a:off x="936149" y="1573321"/>
            <a:ext cx="7489190" cy="1175469"/>
          </a:xfrm>
        </p:spPr>
        <p:txBody>
          <a:bodyPr/>
          <a:lstStyle/>
          <a:p>
            <a:r>
              <a:rPr lang="bg-BG" smtClean="0"/>
              <a:t>Редакт. стил загл. образец</a:t>
            </a:r>
            <a:endParaRPr lang="en-US" dirty="0"/>
          </a:p>
        </p:txBody>
      </p:sp>
      <p:sp>
        <p:nvSpPr>
          <p:cNvPr id="11" name="Content Placeholder 10"/>
          <p:cNvSpPr>
            <a:spLocks noGrp="1"/>
          </p:cNvSpPr>
          <p:nvPr>
            <p:ph sz="quarter" idx="13"/>
          </p:nvPr>
        </p:nvSpPr>
        <p:spPr>
          <a:xfrm>
            <a:off x="936149" y="3445933"/>
            <a:ext cx="3650980" cy="3008207"/>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13" name="Content Placeholder 12"/>
          <p:cNvSpPr>
            <a:spLocks noGrp="1"/>
          </p:cNvSpPr>
          <p:nvPr>
            <p:ph sz="quarter" idx="14"/>
          </p:nvPr>
        </p:nvSpPr>
        <p:spPr>
          <a:xfrm>
            <a:off x="4793081" y="3445933"/>
            <a:ext cx="3650980" cy="3008207"/>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Date Placeholder 2"/>
          <p:cNvSpPr>
            <a:spLocks noGrp="1"/>
          </p:cNvSpPr>
          <p:nvPr>
            <p:ph type="dt" sz="half" idx="10"/>
          </p:nvPr>
        </p:nvSpPr>
        <p:spPr/>
        <p:txBody>
          <a:bodyPr/>
          <a:lstStyle/>
          <a:p>
            <a:fld id="{95254235-4737-49EB-A102-1BF47267712A}" type="datetimeFigureOut">
              <a:rPr lang="bg-BG" smtClean="0"/>
              <a:t>22.3.2013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C5A757E1-58BB-4496-B8B7-8420A0218932}" type="slidenum">
              <a:rPr lang="bg-BG" smtClean="0"/>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54235-4737-49EB-A102-1BF47267712A}" type="datetimeFigureOut">
              <a:rPr lang="bg-BG" smtClean="0"/>
              <a:t>22.3.2013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C5A757E1-58BB-4496-B8B7-8420A0218932}" type="slidenum">
              <a:rPr lang="bg-BG" smtClean="0"/>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936149" y="1859166"/>
            <a:ext cx="3021123" cy="2213256"/>
          </a:xfrm>
        </p:spPr>
        <p:txBody>
          <a:bodyPr anchor="b">
            <a:normAutofit/>
          </a:bodyPr>
          <a:lstStyle>
            <a:lvl1pPr algn="l">
              <a:defRPr sz="2900" b="0"/>
            </a:lvl1pPr>
          </a:lstStyle>
          <a:p>
            <a:r>
              <a:rPr lang="bg-BG" smtClean="0"/>
              <a:t>Редакт. стил загл. образец</a:t>
            </a:r>
            <a:endParaRPr lang="en-US" dirty="0"/>
          </a:p>
        </p:txBody>
      </p:sp>
      <p:sp>
        <p:nvSpPr>
          <p:cNvPr id="3" name="Content Placeholder 2"/>
          <p:cNvSpPr>
            <a:spLocks noGrp="1"/>
          </p:cNvSpPr>
          <p:nvPr>
            <p:ph idx="1"/>
          </p:nvPr>
        </p:nvSpPr>
        <p:spPr>
          <a:xfrm>
            <a:off x="4117408" y="1860537"/>
            <a:ext cx="4307931" cy="45595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Text Placeholder 3"/>
          <p:cNvSpPr>
            <a:spLocks noGrp="1"/>
          </p:cNvSpPr>
          <p:nvPr>
            <p:ph type="body" sz="half" idx="2"/>
          </p:nvPr>
        </p:nvSpPr>
        <p:spPr>
          <a:xfrm>
            <a:off x="936149" y="4136301"/>
            <a:ext cx="3021123" cy="2286968"/>
          </a:xfrm>
        </p:spPr>
        <p:txBody>
          <a:bodyPr/>
          <a:lstStyle>
            <a:lvl1pPr marL="0" indent="0">
              <a:buNone/>
              <a:defRPr sz="1400"/>
            </a:lvl1pPr>
            <a:lvl2pPr marL="467030" indent="0">
              <a:buNone/>
              <a:defRPr sz="1200"/>
            </a:lvl2pPr>
            <a:lvl3pPr marL="934060" indent="0">
              <a:buNone/>
              <a:defRPr sz="1000"/>
            </a:lvl3pPr>
            <a:lvl4pPr marL="1401089" indent="0">
              <a:buNone/>
              <a:defRPr sz="900"/>
            </a:lvl4pPr>
            <a:lvl5pPr marL="1868119" indent="0">
              <a:buNone/>
              <a:defRPr sz="900"/>
            </a:lvl5pPr>
            <a:lvl6pPr marL="2335149" indent="0">
              <a:buNone/>
              <a:defRPr sz="900"/>
            </a:lvl6pPr>
            <a:lvl7pPr marL="2802179" indent="0">
              <a:buNone/>
              <a:defRPr sz="900"/>
            </a:lvl7pPr>
            <a:lvl8pPr marL="3269209" indent="0">
              <a:buNone/>
              <a:defRPr sz="900"/>
            </a:lvl8pPr>
            <a:lvl9pPr marL="3736238"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95254235-4737-49EB-A102-1BF47267712A}" type="datetimeFigureOut">
              <a:rPr lang="bg-BG" smtClean="0"/>
              <a:t>22.3.2013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C5A757E1-58BB-4496-B8B7-8420A0218932}" type="slidenum">
              <a:rPr lang="bg-BG" smtClean="0"/>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936149" y="1862667"/>
            <a:ext cx="3023761" cy="2216573"/>
          </a:xfrm>
        </p:spPr>
        <p:txBody>
          <a:bodyPr anchor="b">
            <a:normAutofit/>
          </a:bodyPr>
          <a:lstStyle>
            <a:lvl1pPr algn="l">
              <a:defRPr sz="2900" b="0"/>
            </a:lvl1pPr>
          </a:lstStyle>
          <a:p>
            <a:r>
              <a:rPr lang="bg-BG" smtClean="0"/>
              <a:t>Редакт. стил загл. образец</a:t>
            </a:r>
            <a:endParaRPr lang="en-US" dirty="0"/>
          </a:p>
        </p:txBody>
      </p:sp>
      <p:sp>
        <p:nvSpPr>
          <p:cNvPr id="3" name="Picture Placeholder 2"/>
          <p:cNvSpPr>
            <a:spLocks noGrp="1"/>
          </p:cNvSpPr>
          <p:nvPr>
            <p:ph type="pic" idx="1"/>
          </p:nvPr>
        </p:nvSpPr>
        <p:spPr>
          <a:xfrm>
            <a:off x="4290682" y="2328333"/>
            <a:ext cx="4134657" cy="3414889"/>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300"/>
            </a:lvl1pPr>
            <a:lvl2pPr marL="467030" indent="0">
              <a:buNone/>
              <a:defRPr sz="2900"/>
            </a:lvl2pPr>
            <a:lvl3pPr marL="934060" indent="0">
              <a:buNone/>
              <a:defRPr sz="2500"/>
            </a:lvl3pPr>
            <a:lvl4pPr marL="1401089" indent="0">
              <a:buNone/>
              <a:defRPr sz="2000"/>
            </a:lvl4pPr>
            <a:lvl5pPr marL="1868119" indent="0">
              <a:buNone/>
              <a:defRPr sz="2000"/>
            </a:lvl5pPr>
            <a:lvl6pPr marL="2335149" indent="0">
              <a:buNone/>
              <a:defRPr sz="2000"/>
            </a:lvl6pPr>
            <a:lvl7pPr marL="2802179" indent="0">
              <a:buNone/>
              <a:defRPr sz="2000"/>
            </a:lvl7pPr>
            <a:lvl8pPr marL="3269209" indent="0">
              <a:buNone/>
              <a:defRPr sz="2000"/>
            </a:lvl8pPr>
            <a:lvl9pPr marL="3736238" indent="0">
              <a:buNone/>
              <a:defRPr sz="2000"/>
            </a:lvl9pPr>
          </a:lstStyle>
          <a:p>
            <a:r>
              <a:rPr lang="bg-BG"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936149" y="4135120"/>
            <a:ext cx="3023761" cy="2291080"/>
          </a:xfrm>
        </p:spPr>
        <p:txBody>
          <a:bodyPr/>
          <a:lstStyle>
            <a:lvl1pPr marL="0" indent="0">
              <a:buNone/>
              <a:defRPr sz="1400"/>
            </a:lvl1pPr>
            <a:lvl2pPr marL="467030" indent="0">
              <a:buNone/>
              <a:defRPr sz="1200"/>
            </a:lvl2pPr>
            <a:lvl3pPr marL="934060" indent="0">
              <a:buNone/>
              <a:defRPr sz="1000"/>
            </a:lvl3pPr>
            <a:lvl4pPr marL="1401089" indent="0">
              <a:buNone/>
              <a:defRPr sz="900"/>
            </a:lvl4pPr>
            <a:lvl5pPr marL="1868119" indent="0">
              <a:buNone/>
              <a:defRPr sz="900"/>
            </a:lvl5pPr>
            <a:lvl6pPr marL="2335149" indent="0">
              <a:buNone/>
              <a:defRPr sz="900"/>
            </a:lvl6pPr>
            <a:lvl7pPr marL="2802179" indent="0">
              <a:buNone/>
              <a:defRPr sz="900"/>
            </a:lvl7pPr>
            <a:lvl8pPr marL="3269209" indent="0">
              <a:buNone/>
              <a:defRPr sz="900"/>
            </a:lvl8pPr>
            <a:lvl9pPr marL="3736238"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95254235-4737-49EB-A102-1BF47267712A}" type="datetimeFigureOut">
              <a:rPr lang="bg-BG" smtClean="0"/>
              <a:t>22.3.2013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C5A757E1-58BB-4496-B8B7-8420A0218932}" type="slidenum">
              <a:rPr lang="bg-BG" smtClean="0"/>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635899" y="584433"/>
            <a:ext cx="88287" cy="582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3406" tIns="46703" rIns="93406" bIns="46703" rtlCol="0" anchor="ctr"/>
          <a:lstStyle/>
          <a:p>
            <a:pPr algn="ctr"/>
            <a:endParaRPr lang="en-US"/>
          </a:p>
        </p:txBody>
      </p:sp>
      <p:sp>
        <p:nvSpPr>
          <p:cNvPr id="11" name="Rectangle 10"/>
          <p:cNvSpPr/>
          <p:nvPr/>
        </p:nvSpPr>
        <p:spPr>
          <a:xfrm>
            <a:off x="8773241" y="584433"/>
            <a:ext cx="589774" cy="582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3406" tIns="46703" rIns="93406" bIns="46703" rtlCol="0" anchor="ctr"/>
          <a:lstStyle/>
          <a:p>
            <a:pPr algn="ctr"/>
            <a:endParaRPr lang="en-US"/>
          </a:p>
        </p:txBody>
      </p:sp>
      <p:sp>
        <p:nvSpPr>
          <p:cNvPr id="2" name="Title Placeholder 1"/>
          <p:cNvSpPr>
            <a:spLocks noGrp="1"/>
          </p:cNvSpPr>
          <p:nvPr>
            <p:ph type="title"/>
          </p:nvPr>
        </p:nvSpPr>
        <p:spPr>
          <a:xfrm>
            <a:off x="936149" y="1573321"/>
            <a:ext cx="7489190" cy="1175469"/>
          </a:xfrm>
          <a:prstGeom prst="rect">
            <a:avLst/>
          </a:prstGeom>
        </p:spPr>
        <p:txBody>
          <a:bodyPr vert="horz" lIns="93406" tIns="46703" rIns="93406" bIns="46703" rtlCol="0" anchor="b">
            <a:norm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936149" y="2821127"/>
            <a:ext cx="7489190" cy="3605074"/>
          </a:xfrm>
          <a:prstGeom prst="rect">
            <a:avLst/>
          </a:prstGeom>
        </p:spPr>
        <p:txBody>
          <a:bodyPr vert="horz" lIns="93406" tIns="46703" rIns="93406" bIns="46703" rtlCol="0">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smtClean="0"/>
          </a:p>
        </p:txBody>
      </p:sp>
      <p:sp>
        <p:nvSpPr>
          <p:cNvPr id="4" name="Date Placeholder 3"/>
          <p:cNvSpPr>
            <a:spLocks noGrp="1"/>
          </p:cNvSpPr>
          <p:nvPr>
            <p:ph type="dt" sz="half" idx="2"/>
          </p:nvPr>
        </p:nvSpPr>
        <p:spPr>
          <a:xfrm>
            <a:off x="6150582" y="558960"/>
            <a:ext cx="1217415" cy="303435"/>
          </a:xfrm>
          <a:prstGeom prst="rect">
            <a:avLst/>
          </a:prstGeom>
        </p:spPr>
        <p:txBody>
          <a:bodyPr vert="horz" lIns="93406" tIns="46703" rIns="93406" bIns="46703" rtlCol="0" anchor="ctr"/>
          <a:lstStyle>
            <a:lvl1pPr algn="l">
              <a:defRPr sz="1200">
                <a:solidFill>
                  <a:schemeClr val="tx1">
                    <a:alpha val="50000"/>
                  </a:schemeClr>
                </a:solidFill>
              </a:defRPr>
            </a:lvl1pPr>
          </a:lstStyle>
          <a:p>
            <a:fld id="{95254235-4737-49EB-A102-1BF47267712A}" type="datetimeFigureOut">
              <a:rPr lang="bg-BG" smtClean="0"/>
              <a:t>22.3.2013 г.</a:t>
            </a:fld>
            <a:endParaRPr lang="bg-BG"/>
          </a:p>
        </p:txBody>
      </p:sp>
      <p:sp>
        <p:nvSpPr>
          <p:cNvPr id="6" name="Slide Number Placeholder 5"/>
          <p:cNvSpPr>
            <a:spLocks noGrp="1"/>
          </p:cNvSpPr>
          <p:nvPr>
            <p:ph type="sldNum" sz="quarter" idx="4"/>
          </p:nvPr>
        </p:nvSpPr>
        <p:spPr>
          <a:xfrm>
            <a:off x="7488387" y="558960"/>
            <a:ext cx="963589" cy="307340"/>
          </a:xfrm>
          <a:prstGeom prst="rect">
            <a:avLst/>
          </a:prstGeom>
        </p:spPr>
        <p:txBody>
          <a:bodyPr vert="horz" lIns="93406" tIns="46703" rIns="93406" bIns="46703" rtlCol="0" anchor="ctr"/>
          <a:lstStyle>
            <a:lvl1pPr algn="r">
              <a:defRPr sz="1200">
                <a:solidFill>
                  <a:schemeClr val="tx1"/>
                </a:solidFill>
              </a:defRPr>
            </a:lvl1pPr>
          </a:lstStyle>
          <a:p>
            <a:fld id="{C5A757E1-58BB-4496-B8B7-8420A0218932}" type="slidenum">
              <a:rPr lang="bg-BG" smtClean="0"/>
              <a:t>‹#›</a:t>
            </a:fld>
            <a:endParaRPr lang="bg-BG"/>
          </a:p>
        </p:txBody>
      </p:sp>
      <p:sp>
        <p:nvSpPr>
          <p:cNvPr id="5" name="Footer Placeholder 4"/>
          <p:cNvSpPr>
            <a:spLocks noGrp="1"/>
          </p:cNvSpPr>
          <p:nvPr>
            <p:ph type="ftr" sz="quarter" idx="3"/>
          </p:nvPr>
        </p:nvSpPr>
        <p:spPr>
          <a:xfrm>
            <a:off x="6151604" y="871808"/>
            <a:ext cx="2299921" cy="306805"/>
          </a:xfrm>
          <a:prstGeom prst="rect">
            <a:avLst/>
          </a:prstGeom>
        </p:spPr>
        <p:txBody>
          <a:bodyPr vert="horz" lIns="93406" tIns="0" rIns="93406" bIns="46703" rtlCol="0" anchor="t"/>
          <a:lstStyle>
            <a:lvl1pPr algn="l">
              <a:defRPr sz="1000">
                <a:solidFill>
                  <a:schemeClr val="tx1"/>
                </a:solidFill>
              </a:defRPr>
            </a:lvl1pPr>
          </a:lstStyle>
          <a:p>
            <a:endParaRPr lang="bg-BG"/>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34060" rtl="0" eaLnBrk="1" latinLnBrk="0" hangingPunct="1">
        <a:spcBef>
          <a:spcPct val="0"/>
        </a:spcBef>
        <a:buNone/>
        <a:defRPr sz="41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3515" indent="-186812" algn="l" defTabSz="93406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13733" indent="-186812" algn="l" defTabSz="93406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700545" indent="-186812" algn="l" defTabSz="93406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34060" indent="-186812" algn="l" defTabSz="93406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67575" indent="-186812" algn="l" defTabSz="93406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401089" indent="-186812" algn="l" defTabSz="93406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34604" indent="-186812" algn="l" defTabSz="93406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68119" indent="-186812" algn="l" defTabSz="93406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101634" indent="-186812" algn="l" defTabSz="93406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34060" rtl="0" eaLnBrk="1" latinLnBrk="0" hangingPunct="1">
        <a:defRPr sz="1800" kern="1200">
          <a:solidFill>
            <a:schemeClr val="tx1"/>
          </a:solidFill>
          <a:latin typeface="+mn-lt"/>
          <a:ea typeface="+mn-ea"/>
          <a:cs typeface="+mn-cs"/>
        </a:defRPr>
      </a:lvl1pPr>
      <a:lvl2pPr marL="467030" algn="l" defTabSz="934060" rtl="0" eaLnBrk="1" latinLnBrk="0" hangingPunct="1">
        <a:defRPr sz="1800" kern="1200">
          <a:solidFill>
            <a:schemeClr val="tx1"/>
          </a:solidFill>
          <a:latin typeface="+mn-lt"/>
          <a:ea typeface="+mn-ea"/>
          <a:cs typeface="+mn-cs"/>
        </a:defRPr>
      </a:lvl2pPr>
      <a:lvl3pPr marL="934060" algn="l" defTabSz="934060" rtl="0" eaLnBrk="1" latinLnBrk="0" hangingPunct="1">
        <a:defRPr sz="1800" kern="1200">
          <a:solidFill>
            <a:schemeClr val="tx1"/>
          </a:solidFill>
          <a:latin typeface="+mn-lt"/>
          <a:ea typeface="+mn-ea"/>
          <a:cs typeface="+mn-cs"/>
        </a:defRPr>
      </a:lvl3pPr>
      <a:lvl4pPr marL="1401089" algn="l" defTabSz="934060" rtl="0" eaLnBrk="1" latinLnBrk="0" hangingPunct="1">
        <a:defRPr sz="1800" kern="1200">
          <a:solidFill>
            <a:schemeClr val="tx1"/>
          </a:solidFill>
          <a:latin typeface="+mn-lt"/>
          <a:ea typeface="+mn-ea"/>
          <a:cs typeface="+mn-cs"/>
        </a:defRPr>
      </a:lvl4pPr>
      <a:lvl5pPr marL="1868119" algn="l" defTabSz="934060" rtl="0" eaLnBrk="1" latinLnBrk="0" hangingPunct="1">
        <a:defRPr sz="1800" kern="1200">
          <a:solidFill>
            <a:schemeClr val="tx1"/>
          </a:solidFill>
          <a:latin typeface="+mn-lt"/>
          <a:ea typeface="+mn-ea"/>
          <a:cs typeface="+mn-cs"/>
        </a:defRPr>
      </a:lvl5pPr>
      <a:lvl6pPr marL="2335149" algn="l" defTabSz="934060" rtl="0" eaLnBrk="1" latinLnBrk="0" hangingPunct="1">
        <a:defRPr sz="1800" kern="1200">
          <a:solidFill>
            <a:schemeClr val="tx1"/>
          </a:solidFill>
          <a:latin typeface="+mn-lt"/>
          <a:ea typeface="+mn-ea"/>
          <a:cs typeface="+mn-cs"/>
        </a:defRPr>
      </a:lvl6pPr>
      <a:lvl7pPr marL="2802179" algn="l" defTabSz="934060" rtl="0" eaLnBrk="1" latinLnBrk="0" hangingPunct="1">
        <a:defRPr sz="1800" kern="1200">
          <a:solidFill>
            <a:schemeClr val="tx1"/>
          </a:solidFill>
          <a:latin typeface="+mn-lt"/>
          <a:ea typeface="+mn-ea"/>
          <a:cs typeface="+mn-cs"/>
        </a:defRPr>
      </a:lvl7pPr>
      <a:lvl8pPr marL="3269209" algn="l" defTabSz="934060" rtl="0" eaLnBrk="1" latinLnBrk="0" hangingPunct="1">
        <a:defRPr sz="1800" kern="1200">
          <a:solidFill>
            <a:schemeClr val="tx1"/>
          </a:solidFill>
          <a:latin typeface="+mn-lt"/>
          <a:ea typeface="+mn-ea"/>
          <a:cs typeface="+mn-cs"/>
        </a:defRPr>
      </a:lvl8pPr>
      <a:lvl9pPr marL="3736238" algn="l" defTabSz="93406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slide" Target="slide25.xml"/><Relationship Id="rId5" Type="http://schemas.openxmlformats.org/officeDocument/2006/relationships/slide" Target="slide5.xml"/><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1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792312" y="396156"/>
            <a:ext cx="7489190" cy="2643081"/>
          </a:xfrm>
        </p:spPr>
        <p:txBody>
          <a:bodyPr>
            <a:normAutofit/>
          </a:bodyPr>
          <a:lstStyle/>
          <a:p>
            <a:pPr algn="ctr"/>
            <a:r>
              <a:rPr lang="bg-BG" sz="6000" dirty="0"/>
              <a:t>За</a:t>
            </a:r>
            <a:r>
              <a:rPr lang="bg-BG" sz="5400" dirty="0" smtClean="0"/>
              <a:t>  </a:t>
            </a:r>
            <a:r>
              <a:rPr lang="bg-BG" sz="6000" dirty="0" smtClean="0"/>
              <a:t>хляба</a:t>
            </a:r>
            <a:r>
              <a:rPr lang="bg-BG" sz="5400" dirty="0" smtClean="0"/>
              <a:t> </a:t>
            </a:r>
            <a:r>
              <a:rPr lang="bg-BG" sz="6000" dirty="0"/>
              <a:t>наш</a:t>
            </a:r>
            <a:r>
              <a:rPr lang="bg-BG" sz="5400" dirty="0" smtClean="0"/>
              <a:t>…</a:t>
            </a:r>
            <a:endParaRPr lang="bg-BG" sz="5400" dirty="0"/>
          </a:p>
        </p:txBody>
      </p:sp>
      <p:sp>
        <p:nvSpPr>
          <p:cNvPr id="3" name="Подзаглавие 2"/>
          <p:cNvSpPr>
            <a:spLocks noGrp="1"/>
          </p:cNvSpPr>
          <p:nvPr>
            <p:ph type="subTitle" idx="1"/>
          </p:nvPr>
        </p:nvSpPr>
        <p:spPr>
          <a:xfrm>
            <a:off x="648296" y="4068564"/>
            <a:ext cx="7489190" cy="2448272"/>
          </a:xfrm>
        </p:spPr>
        <p:txBody>
          <a:bodyPr>
            <a:noAutofit/>
          </a:bodyPr>
          <a:lstStyle/>
          <a:p>
            <a:pPr algn="ctr"/>
            <a:r>
              <a:rPr lang="bg-BG" sz="3600" dirty="0" smtClean="0"/>
              <a:t>Проект на:</a:t>
            </a:r>
            <a:r>
              <a:rPr lang="en-US" sz="3600" dirty="0" smtClean="0"/>
              <a:t> </a:t>
            </a:r>
            <a:r>
              <a:rPr lang="bg-BG" sz="3600" dirty="0" smtClean="0"/>
              <a:t>Алиме Исмаил Джамадан </a:t>
            </a:r>
            <a:r>
              <a:rPr lang="en-US" sz="3600" dirty="0" smtClean="0"/>
              <a:t>VII</a:t>
            </a:r>
            <a:r>
              <a:rPr lang="bg-BG" sz="3600" dirty="0"/>
              <a:t>б клас  от</a:t>
            </a:r>
          </a:p>
          <a:p>
            <a:pPr algn="ctr"/>
            <a:r>
              <a:rPr lang="bg-BG" sz="3600" dirty="0"/>
              <a:t>СОУ </a:t>
            </a:r>
            <a:r>
              <a:rPr lang="bg-BG" sz="3600" dirty="0" smtClean="0"/>
              <a:t>„Св</a:t>
            </a:r>
            <a:r>
              <a:rPr lang="bg-BG" sz="3600" dirty="0"/>
              <a:t>. Св.Кирил и </a:t>
            </a:r>
            <a:r>
              <a:rPr lang="bg-BG" sz="3600" dirty="0" smtClean="0"/>
              <a:t>Методий“, с.Брезница</a:t>
            </a:r>
            <a:endParaRPr lang="bg-BG" sz="3600" dirty="0"/>
          </a:p>
        </p:txBody>
      </p:sp>
    </p:spTree>
    <p:extLst>
      <p:ext uri="{BB962C8B-B14F-4D97-AF65-F5344CB8AC3E}">
        <p14:creationId xmlns:p14="http://schemas.microsoft.com/office/powerpoint/2010/main" val="2641614089"/>
      </p:ext>
    </p:extLst>
  </p:cSld>
  <p:clrMapOvr>
    <a:masterClrMapping/>
  </p:clrMapOvr>
  <mc:AlternateContent xmlns:mc="http://schemas.openxmlformats.org/markup-compatibility/2006" xmlns:p14="http://schemas.microsoft.com/office/powerpoint/2010/main">
    <mc:Choice Requires="p14">
      <p:transition p14:dur="100" advTm="7694">
        <p:cut/>
      </p:transition>
    </mc:Choice>
    <mc:Fallback xmlns="">
      <p:transition advTm="7694">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par>
                                <p:cTn id="8" presetID="2" presetClass="entr" presetSubtype="4" fill="hold" grpId="0" nodeType="withEffect">
                                  <p:stCondLst>
                                    <p:cond delay="200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200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0" y="0"/>
            <a:ext cx="9361488" cy="2308324"/>
          </a:xfrm>
          <a:prstGeom prst="rect">
            <a:avLst/>
          </a:prstGeom>
        </p:spPr>
        <p:txBody>
          <a:bodyPr wrap="square">
            <a:spAutoFit/>
          </a:bodyPr>
          <a:lstStyle/>
          <a:p>
            <a:r>
              <a:rPr lang="bg-BG" sz="3600" dirty="0"/>
              <a:t>1.Жътвата се извършва с така нареченото пособие сърб показано долу на картинката.Той е остро като нож и по този начин  се  събират самите класове.</a:t>
            </a:r>
          </a:p>
        </p:txBody>
      </p:sp>
      <p:sp>
        <p:nvSpPr>
          <p:cNvPr id="3" name="Стрелка надясно 2">
            <a:hlinkClick r:id="rId2" action="ppaction://hlinksldjump"/>
          </p:cNvPr>
          <p:cNvSpPr/>
          <p:nvPr/>
        </p:nvSpPr>
        <p:spPr>
          <a:xfrm>
            <a:off x="7993112" y="6300812"/>
            <a:ext cx="1152352" cy="5040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bg-BG"/>
          </a:p>
        </p:txBody>
      </p:sp>
      <p:pic>
        <p:nvPicPr>
          <p:cNvPr id="2050" name="Picture 2" descr="http://feng-shui-orenda.com/pics/upload/20110628113539_Barley%20Harv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80" y="2343224"/>
            <a:ext cx="5904656" cy="4517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780613"/>
      </p:ext>
    </p:extLst>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2000"/>
                                  </p:stCondLst>
                                  <p:childTnLst>
                                    <p:animRot by="120000">
                                      <p:cBhvr>
                                        <p:cTn id="6" dur="200" fill="hold">
                                          <p:stCondLst>
                                            <p:cond delay="0"/>
                                          </p:stCondLst>
                                        </p:cTn>
                                        <p:tgtEl>
                                          <p:spTgt spid="2050"/>
                                        </p:tgtEl>
                                        <p:attrNameLst>
                                          <p:attrName>r</p:attrName>
                                        </p:attrNameLst>
                                      </p:cBhvr>
                                    </p:animRot>
                                    <p:animRot by="-240000">
                                      <p:cBhvr>
                                        <p:cTn id="7" dur="400" fill="hold">
                                          <p:stCondLst>
                                            <p:cond delay="400"/>
                                          </p:stCondLst>
                                        </p:cTn>
                                        <p:tgtEl>
                                          <p:spTgt spid="2050"/>
                                        </p:tgtEl>
                                        <p:attrNameLst>
                                          <p:attrName>r</p:attrName>
                                        </p:attrNameLst>
                                      </p:cBhvr>
                                    </p:animRot>
                                    <p:animRot by="240000">
                                      <p:cBhvr>
                                        <p:cTn id="8" dur="400" fill="hold">
                                          <p:stCondLst>
                                            <p:cond delay="800"/>
                                          </p:stCondLst>
                                        </p:cTn>
                                        <p:tgtEl>
                                          <p:spTgt spid="2050"/>
                                        </p:tgtEl>
                                        <p:attrNameLst>
                                          <p:attrName>r</p:attrName>
                                        </p:attrNameLst>
                                      </p:cBhvr>
                                    </p:animRot>
                                    <p:animRot by="-240000">
                                      <p:cBhvr>
                                        <p:cTn id="9" dur="400" fill="hold">
                                          <p:stCondLst>
                                            <p:cond delay="1200"/>
                                          </p:stCondLst>
                                        </p:cTn>
                                        <p:tgtEl>
                                          <p:spTgt spid="2050"/>
                                        </p:tgtEl>
                                        <p:attrNameLst>
                                          <p:attrName>r</p:attrName>
                                        </p:attrNameLst>
                                      </p:cBhvr>
                                    </p:animRot>
                                    <p:animRot by="120000">
                                      <p:cBhvr>
                                        <p:cTn id="10" dur="400" fill="hold">
                                          <p:stCondLst>
                                            <p:cond delay="160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538" y="0"/>
            <a:ext cx="9363026" cy="1446550"/>
          </a:xfrm>
          <a:prstGeom prst="rect">
            <a:avLst/>
          </a:prstGeom>
        </p:spPr>
        <p:txBody>
          <a:bodyPr wrap="square">
            <a:spAutoFit/>
          </a:bodyPr>
          <a:lstStyle/>
          <a:p>
            <a:r>
              <a:rPr lang="bg-BG" sz="4400" dirty="0"/>
              <a:t>2.Събраните стъбла се събират на снопове.</a:t>
            </a:r>
          </a:p>
        </p:txBody>
      </p:sp>
      <p:sp>
        <p:nvSpPr>
          <p:cNvPr id="3" name="Стрелка надясно 2">
            <a:hlinkClick r:id="rId2" action="ppaction://hlinksldjump"/>
          </p:cNvPr>
          <p:cNvSpPr/>
          <p:nvPr/>
        </p:nvSpPr>
        <p:spPr>
          <a:xfrm>
            <a:off x="8137128" y="6372820"/>
            <a:ext cx="1080120" cy="5040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bg-BG"/>
          </a:p>
        </p:txBody>
      </p:sp>
      <p:pic>
        <p:nvPicPr>
          <p:cNvPr id="3074" name="Picture 2" descr="http://varex.bg/pi_files/big_131132775926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304" y="1719661"/>
            <a:ext cx="6552728" cy="490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185536"/>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2000"/>
                                  </p:stCondLst>
                                  <p:childTnLst>
                                    <p:animScale>
                                      <p:cBhvr>
                                        <p:cTn id="6" dur="2000" fill="hold"/>
                                        <p:tgtEl>
                                          <p:spTgt spid="30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6742" y="73322"/>
            <a:ext cx="9200505" cy="2123658"/>
          </a:xfrm>
          <a:prstGeom prst="rect">
            <a:avLst/>
          </a:prstGeom>
        </p:spPr>
        <p:txBody>
          <a:bodyPr wrap="square">
            <a:spAutoFit/>
          </a:bodyPr>
          <a:lstStyle/>
          <a:p>
            <a:r>
              <a:rPr lang="en-US" sz="4400" dirty="0"/>
              <a:t>3.</a:t>
            </a:r>
            <a:r>
              <a:rPr lang="bg-BG" sz="4400" dirty="0"/>
              <a:t>Събраните снопове се   събират на огромна купчина и остават да престоят на това място 20 дена.</a:t>
            </a:r>
          </a:p>
        </p:txBody>
      </p:sp>
      <p:pic>
        <p:nvPicPr>
          <p:cNvPr id="4098" name="Picture 2" descr="http://t2.gstatic.com/images?q=tbn:ANd9GcSxHhXfa6O1LuF0cbUH11-tINWwz9ZjTSspiYQCW0T43vLfAj_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80" y="2186165"/>
            <a:ext cx="6984776" cy="4652571"/>
          </a:xfrm>
          <a:prstGeom prst="rect">
            <a:avLst/>
          </a:prstGeom>
          <a:noFill/>
          <a:extLst>
            <a:ext uri="{909E8E84-426E-40DD-AFC4-6F175D3DCCD1}">
              <a14:hiddenFill xmlns:a14="http://schemas.microsoft.com/office/drawing/2010/main">
                <a:solidFill>
                  <a:srgbClr val="FFFFFF"/>
                </a:solidFill>
              </a14:hiddenFill>
            </a:ext>
          </a:extLst>
        </p:spPr>
      </p:pic>
      <p:sp>
        <p:nvSpPr>
          <p:cNvPr id="3" name="Стрелка надясно 2">
            <a:hlinkClick r:id="rId3" action="ppaction://hlinksldjump"/>
          </p:cNvPr>
          <p:cNvSpPr/>
          <p:nvPr/>
        </p:nvSpPr>
        <p:spPr>
          <a:xfrm>
            <a:off x="7849096" y="6156796"/>
            <a:ext cx="1080120" cy="6819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4013337885"/>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2000"/>
                                  </p:stCondLst>
                                  <p:childTnLst>
                                    <p:animEffect transition="out" filter="fade">
                                      <p:cBhvr>
                                        <p:cTn id="6" dur="2000" tmFilter="0, 0; .2, .5; .8, .5; 1, 0"/>
                                        <p:tgtEl>
                                          <p:spTgt spid="4098"/>
                                        </p:tgtEl>
                                      </p:cBhvr>
                                    </p:animEffect>
                                    <p:animScale>
                                      <p:cBhvr>
                                        <p:cTn id="7" dur="1000" autoRev="1" fill="hold"/>
                                        <p:tgtEl>
                                          <p:spTgt spid="409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44240" y="0"/>
            <a:ext cx="9001000" cy="2554545"/>
          </a:xfrm>
          <a:prstGeom prst="rect">
            <a:avLst/>
          </a:prstGeom>
        </p:spPr>
        <p:txBody>
          <a:bodyPr wrap="square">
            <a:spAutoFit/>
          </a:bodyPr>
          <a:lstStyle/>
          <a:p>
            <a:r>
              <a:rPr lang="bg-BG" sz="3200" dirty="0"/>
              <a:t>4.След 20 дена отново се отива </a:t>
            </a:r>
            <a:r>
              <a:rPr lang="bg-BG" sz="3200" dirty="0" smtClean="0"/>
              <a:t>на полето.Започва </a:t>
            </a:r>
            <a:r>
              <a:rPr lang="bg-BG" sz="3200" dirty="0"/>
              <a:t>да се вършее.Благодарение на вършеенето от растението се изкарва самото зърно ,което служи за приготвянето но хляба.</a:t>
            </a:r>
          </a:p>
        </p:txBody>
      </p:sp>
      <p:pic>
        <p:nvPicPr>
          <p:cNvPr id="5122" name="Picture 2" descr="http://www.fermer.bg/f/user_images/big/0/big_5117637cbb8a4e890de86e7cb776ca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664" y="2124348"/>
            <a:ext cx="50768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dnevnik.bg/shimg/zx450y250_4685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62" y="3492500"/>
            <a:ext cx="3482087" cy="2952328"/>
          </a:xfrm>
          <a:prstGeom prst="rect">
            <a:avLst/>
          </a:prstGeom>
          <a:noFill/>
          <a:extLst>
            <a:ext uri="{909E8E84-426E-40DD-AFC4-6F175D3DCCD1}">
              <a14:hiddenFill xmlns:a14="http://schemas.microsoft.com/office/drawing/2010/main">
                <a:solidFill>
                  <a:srgbClr val="FFFFFF"/>
                </a:solidFill>
              </a14:hiddenFill>
            </a:ext>
          </a:extLst>
        </p:spPr>
      </p:pic>
      <p:sp>
        <p:nvSpPr>
          <p:cNvPr id="3" name="Стрелка надясно 2">
            <a:hlinkClick r:id="rId4" action="ppaction://hlinksldjump"/>
          </p:cNvPr>
          <p:cNvSpPr/>
          <p:nvPr/>
        </p:nvSpPr>
        <p:spPr>
          <a:xfrm>
            <a:off x="7345040" y="6156796"/>
            <a:ext cx="1440160" cy="7200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3149327805"/>
      </p:ext>
    </p:extLst>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2000"/>
                                  </p:stCondLst>
                                  <p:childTnLst>
                                    <p:animEffect transition="out" filter="wipe(down)">
                                      <p:cBhvr>
                                        <p:cTn id="6" dur="180" accel="50000">
                                          <p:stCondLst>
                                            <p:cond delay="1820"/>
                                          </p:stCondLst>
                                        </p:cTn>
                                        <p:tgtEl>
                                          <p:spTgt spid="5124"/>
                                        </p:tgtEl>
                                      </p:cBhvr>
                                    </p:animEffect>
                                    <p:anim calcmode="lin" valueType="num">
                                      <p:cBhvr>
                                        <p:cTn id="7" dur="1822" tmFilter="0,0; 0.14,0.31; 0.43,0.73; 0.71,0.91; 1.0,1.0">
                                          <p:stCondLst>
                                            <p:cond delay="0"/>
                                          </p:stCondLst>
                                        </p:cTn>
                                        <p:tgtEl>
                                          <p:spTgt spid="5124"/>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5124"/>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512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512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512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512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5124"/>
                                        </p:tgtEl>
                                        <p:attrNameLst>
                                          <p:attrName>ppt_y</p:attrName>
                                        </p:attrNameLst>
                                      </p:cBhvr>
                                      <p:tavLst>
                                        <p:tav tm="0">
                                          <p:val>
                                            <p:strVal val="ppt_y"/>
                                          </p:val>
                                        </p:tav>
                                        <p:tav tm="100000">
                                          <p:val>
                                            <p:strVal val="ppt_y+ppt_h"/>
                                          </p:val>
                                        </p:tav>
                                      </p:tavLst>
                                    </p:anim>
                                    <p:animScale>
                                      <p:cBhvr>
                                        <p:cTn id="14" dur="26">
                                          <p:stCondLst>
                                            <p:cond delay="620"/>
                                          </p:stCondLst>
                                        </p:cTn>
                                        <p:tgtEl>
                                          <p:spTgt spid="5124"/>
                                        </p:tgtEl>
                                      </p:cBhvr>
                                      <p:to x="100000" y="60000"/>
                                    </p:animScale>
                                    <p:animScale>
                                      <p:cBhvr>
                                        <p:cTn id="15" dur="166" decel="50000">
                                          <p:stCondLst>
                                            <p:cond delay="646"/>
                                          </p:stCondLst>
                                        </p:cTn>
                                        <p:tgtEl>
                                          <p:spTgt spid="5124"/>
                                        </p:tgtEl>
                                      </p:cBhvr>
                                      <p:to x="100000" y="100000"/>
                                    </p:animScale>
                                    <p:animScale>
                                      <p:cBhvr>
                                        <p:cTn id="16" dur="26">
                                          <p:stCondLst>
                                            <p:cond delay="1312"/>
                                          </p:stCondLst>
                                        </p:cTn>
                                        <p:tgtEl>
                                          <p:spTgt spid="5124"/>
                                        </p:tgtEl>
                                      </p:cBhvr>
                                      <p:to x="100000" y="80000"/>
                                    </p:animScale>
                                    <p:animScale>
                                      <p:cBhvr>
                                        <p:cTn id="17" dur="166" decel="50000">
                                          <p:stCondLst>
                                            <p:cond delay="1338"/>
                                          </p:stCondLst>
                                        </p:cTn>
                                        <p:tgtEl>
                                          <p:spTgt spid="5124"/>
                                        </p:tgtEl>
                                      </p:cBhvr>
                                      <p:to x="100000" y="100000"/>
                                    </p:animScale>
                                    <p:animScale>
                                      <p:cBhvr>
                                        <p:cTn id="18" dur="26">
                                          <p:stCondLst>
                                            <p:cond delay="1642"/>
                                          </p:stCondLst>
                                        </p:cTn>
                                        <p:tgtEl>
                                          <p:spTgt spid="5124"/>
                                        </p:tgtEl>
                                      </p:cBhvr>
                                      <p:to x="100000" y="90000"/>
                                    </p:animScale>
                                    <p:animScale>
                                      <p:cBhvr>
                                        <p:cTn id="19" dur="166" decel="50000">
                                          <p:stCondLst>
                                            <p:cond delay="1668"/>
                                          </p:stCondLst>
                                        </p:cTn>
                                        <p:tgtEl>
                                          <p:spTgt spid="5124"/>
                                        </p:tgtEl>
                                      </p:cBhvr>
                                      <p:to x="100000" y="100000"/>
                                    </p:animScale>
                                    <p:animScale>
                                      <p:cBhvr>
                                        <p:cTn id="20" dur="26">
                                          <p:stCondLst>
                                            <p:cond delay="1808"/>
                                          </p:stCondLst>
                                        </p:cTn>
                                        <p:tgtEl>
                                          <p:spTgt spid="5124"/>
                                        </p:tgtEl>
                                      </p:cBhvr>
                                      <p:to x="100000" y="95000"/>
                                    </p:animScale>
                                    <p:animScale>
                                      <p:cBhvr>
                                        <p:cTn id="21" dur="166" decel="50000">
                                          <p:stCondLst>
                                            <p:cond delay="1834"/>
                                          </p:stCondLst>
                                        </p:cTn>
                                        <p:tgtEl>
                                          <p:spTgt spid="5124"/>
                                        </p:tgtEl>
                                      </p:cBhvr>
                                      <p:to x="100000" y="100000"/>
                                    </p:animScale>
                                    <p:set>
                                      <p:cBhvr>
                                        <p:cTn id="22" dur="1" fill="hold">
                                          <p:stCondLst>
                                            <p:cond delay="1999"/>
                                          </p:stCondLst>
                                        </p:cTn>
                                        <p:tgtEl>
                                          <p:spTgt spid="5124"/>
                                        </p:tgtEl>
                                        <p:attrNameLst>
                                          <p:attrName>style.visibility</p:attrName>
                                        </p:attrNameLst>
                                      </p:cBhvr>
                                      <p:to>
                                        <p:strVal val="hidden"/>
                                      </p:to>
                                    </p:set>
                                  </p:childTnLst>
                                </p:cTn>
                              </p:par>
                              <p:par>
                                <p:cTn id="23" presetID="2" presetClass="exit" presetSubtype="4" fill="hold" nodeType="withEffect">
                                  <p:stCondLst>
                                    <p:cond delay="3000"/>
                                  </p:stCondLst>
                                  <p:childTnLst>
                                    <p:anim calcmode="lin" valueType="num">
                                      <p:cBhvr additive="base">
                                        <p:cTn id="24" dur="2000"/>
                                        <p:tgtEl>
                                          <p:spTgt spid="5122"/>
                                        </p:tgtEl>
                                        <p:attrNameLst>
                                          <p:attrName>ppt_x</p:attrName>
                                        </p:attrNameLst>
                                      </p:cBhvr>
                                      <p:tavLst>
                                        <p:tav tm="0">
                                          <p:val>
                                            <p:strVal val="ppt_x"/>
                                          </p:val>
                                        </p:tav>
                                        <p:tav tm="100000">
                                          <p:val>
                                            <p:strVal val="ppt_x"/>
                                          </p:val>
                                        </p:tav>
                                      </p:tavLst>
                                    </p:anim>
                                    <p:anim calcmode="lin" valueType="num">
                                      <p:cBhvr additive="base">
                                        <p:cTn id="25" dur="2000"/>
                                        <p:tgtEl>
                                          <p:spTgt spid="5122"/>
                                        </p:tgtEl>
                                        <p:attrNameLst>
                                          <p:attrName>ppt_y</p:attrName>
                                        </p:attrNameLst>
                                      </p:cBhvr>
                                      <p:tavLst>
                                        <p:tav tm="0">
                                          <p:val>
                                            <p:strVal val="ppt_y"/>
                                          </p:val>
                                        </p:tav>
                                        <p:tav tm="100000">
                                          <p:val>
                                            <p:strVal val="1+ppt_h/2"/>
                                          </p:val>
                                        </p:tav>
                                      </p:tavLst>
                                    </p:anim>
                                    <p:set>
                                      <p:cBhvr>
                                        <p:cTn id="26" dur="1" fill="hold">
                                          <p:stCondLst>
                                            <p:cond delay="19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0" y="-8027"/>
            <a:ext cx="9145240" cy="2062103"/>
          </a:xfrm>
          <a:prstGeom prst="rect">
            <a:avLst/>
          </a:prstGeom>
        </p:spPr>
        <p:txBody>
          <a:bodyPr wrap="square">
            <a:spAutoFit/>
          </a:bodyPr>
          <a:lstStyle/>
          <a:p>
            <a:r>
              <a:rPr lang="bg-BG" sz="3200" dirty="0"/>
              <a:t>5.След получената зърно идва време това зърно да се </a:t>
            </a:r>
            <a:r>
              <a:rPr lang="bg-BG" sz="3200" dirty="0" smtClean="0"/>
              <a:t>смели в мелниците </a:t>
            </a:r>
            <a:r>
              <a:rPr lang="bg-BG" sz="3200" dirty="0"/>
              <a:t>за да се получи брашното ,което ще използваме за приготвянето на хляба</a:t>
            </a:r>
            <a:r>
              <a:rPr lang="bg-BG" dirty="0"/>
              <a:t>.</a:t>
            </a:r>
          </a:p>
        </p:txBody>
      </p:sp>
      <p:pic>
        <p:nvPicPr>
          <p:cNvPr id="6146" name="Picture 2" descr="http://t2.gstatic.com/images?q=tbn:ANd9GcQa3ajjwat2q8rhq_NxVZKIfVfdRLcs4tzBSbkQRyMus-2Cte-JM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56" y="2054076"/>
            <a:ext cx="3695700" cy="34575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2.bp.blogspot.com/-KfbrYRYVNQE/TZ4L7jUGJFI/AAAAAAAAACI/TuJ6DHtSCrs/s1600/22-water-m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744" y="1692300"/>
            <a:ext cx="4132363" cy="309927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http://www.virtourist.com/america/staugustine/imatges/15.jpg"/>
          <p:cNvSpPr>
            <a:spLocks noChangeAspect="1" noChangeArrowheads="1"/>
          </p:cNvSpPr>
          <p:nvPr/>
        </p:nvSpPr>
        <p:spPr bwMode="auto">
          <a:xfrm>
            <a:off x="155575" y="-1538288"/>
            <a:ext cx="4286250" cy="3209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6152" name="Picture 8" descr="http://www.virtourist.com/america/staugustine/imatges/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899" y="4791572"/>
            <a:ext cx="2963441" cy="2219289"/>
          </a:xfrm>
          <a:prstGeom prst="rect">
            <a:avLst/>
          </a:prstGeom>
          <a:noFill/>
          <a:extLst>
            <a:ext uri="{909E8E84-426E-40DD-AFC4-6F175D3DCCD1}">
              <a14:hiddenFill xmlns:a14="http://schemas.microsoft.com/office/drawing/2010/main">
                <a:solidFill>
                  <a:srgbClr val="FFFFFF"/>
                </a:solidFill>
              </a14:hiddenFill>
            </a:ext>
          </a:extLst>
        </p:spPr>
      </p:pic>
      <p:sp>
        <p:nvSpPr>
          <p:cNvPr id="4" name="Стрелка надясно 3"/>
          <p:cNvSpPr/>
          <p:nvPr/>
        </p:nvSpPr>
        <p:spPr>
          <a:xfrm>
            <a:off x="7273032" y="5940772"/>
            <a:ext cx="1224136" cy="6480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3928927577"/>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3500"/>
                                  </p:stCondLst>
                                  <p:childTnLst>
                                    <p:animClr clrSpc="rgb" dir="cw">
                                      <p:cBhvr>
                                        <p:cTn id="6" dur="2000" fill="hold"/>
                                        <p:tgtEl>
                                          <p:spTgt spid="6152"/>
                                        </p:tgtEl>
                                        <p:attrNameLst>
                                          <p:attrName>stroke.color</p:attrName>
                                        </p:attrNameLst>
                                      </p:cBhvr>
                                      <p:to>
                                        <a:schemeClr val="accent2"/>
                                      </p:to>
                                    </p:animClr>
                                    <p:set>
                                      <p:cBhvr>
                                        <p:cTn id="7" dur="2000" fill="hold"/>
                                        <p:tgtEl>
                                          <p:spTgt spid="6152"/>
                                        </p:tgtEl>
                                        <p:attrNameLst>
                                          <p:attrName>stroke.on</p:attrName>
                                        </p:attrNameLst>
                                      </p:cBhvr>
                                      <p:to>
                                        <p:strVal val="true"/>
                                      </p:to>
                                    </p:set>
                                  </p:childTnLst>
                                </p:cTn>
                              </p:par>
                              <p:par>
                                <p:cTn id="8" presetID="1" presetClass="exit" presetSubtype="0" fill="hold" nodeType="withEffect">
                                  <p:stCondLst>
                                    <p:cond delay="2000"/>
                                  </p:stCondLst>
                                  <p:childTnLst>
                                    <p:set>
                                      <p:cBhvr>
                                        <p:cTn id="9" dur="1" fill="hold">
                                          <p:stCondLst>
                                            <p:cond delay="0"/>
                                          </p:stCondLst>
                                        </p:cTn>
                                        <p:tgtEl>
                                          <p:spTgt spid="6146"/>
                                        </p:tgtEl>
                                        <p:attrNameLst>
                                          <p:attrName>style.visibility</p:attrName>
                                        </p:attrNameLst>
                                      </p:cBhvr>
                                      <p:to>
                                        <p:strVal val="hidden"/>
                                      </p:to>
                                    </p:set>
                                  </p:childTnLst>
                                </p:cTn>
                              </p:par>
                              <p:par>
                                <p:cTn id="10" presetID="22" presetClass="exit" presetSubtype="4" fill="hold" nodeType="withEffect">
                                  <p:stCondLst>
                                    <p:cond delay="3000"/>
                                  </p:stCondLst>
                                  <p:childTnLst>
                                    <p:animEffect transition="out" filter="wipe(down)">
                                      <p:cBhvr>
                                        <p:cTn id="11" dur="2000"/>
                                        <p:tgtEl>
                                          <p:spTgt spid="6148"/>
                                        </p:tgtEl>
                                      </p:cBhvr>
                                    </p:animEffect>
                                    <p:set>
                                      <p:cBhvr>
                                        <p:cTn id="12" dur="1" fill="hold">
                                          <p:stCondLst>
                                            <p:cond delay="1999"/>
                                          </p:stCondLst>
                                        </p:cTn>
                                        <p:tgtEl>
                                          <p:spTgt spid="61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152352" y="1620292"/>
            <a:ext cx="7416825" cy="313932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bg-BG" sz="6600" dirty="0"/>
              <a:t>ПРИГОТВЯНЕТО НА ИСТИНСКИЯ ХЛЯБ!</a:t>
            </a:r>
          </a:p>
        </p:txBody>
      </p:sp>
      <p:sp>
        <p:nvSpPr>
          <p:cNvPr id="3" name="Правоъгълник 2"/>
          <p:cNvSpPr/>
          <p:nvPr/>
        </p:nvSpPr>
        <p:spPr>
          <a:xfrm>
            <a:off x="3958113" y="5004668"/>
            <a:ext cx="1805302" cy="1015663"/>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bg-BG" sz="6000" dirty="0">
                <a:hlinkClick r:id="rId2" action="ppaction://hlinksldjump"/>
              </a:rPr>
              <a:t>ТУК</a:t>
            </a:r>
            <a:r>
              <a:rPr lang="bg-BG" sz="6000" dirty="0"/>
              <a:t>!</a:t>
            </a:r>
          </a:p>
        </p:txBody>
      </p:sp>
      <p:sp>
        <p:nvSpPr>
          <p:cNvPr id="4" name="Правоъгълник 3"/>
          <p:cNvSpPr/>
          <p:nvPr/>
        </p:nvSpPr>
        <p:spPr>
          <a:xfrm>
            <a:off x="7160160" y="5835665"/>
            <a:ext cx="2173993"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bg-BG" sz="4800" dirty="0">
                <a:hlinkClick r:id="rId3" action="ppaction://hlinksldjump"/>
              </a:rPr>
              <a:t>МЕНЮ</a:t>
            </a:r>
            <a:endParaRPr lang="bg-BG" sz="4800" dirty="0"/>
          </a:p>
        </p:txBody>
      </p:sp>
    </p:spTree>
    <p:extLst>
      <p:ext uri="{BB962C8B-B14F-4D97-AF65-F5344CB8AC3E}">
        <p14:creationId xmlns:p14="http://schemas.microsoft.com/office/powerpoint/2010/main" val="1285808766"/>
      </p:ext>
    </p:extLst>
  </p:cSld>
  <p:clrMapOvr>
    <a:masterClrMapping/>
  </p:clrMapOvr>
  <p:transition spd="slow" advClick="0">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t2.gstatic.com/images?q=tbn:ANd9GcQzK9Ksa-p_5BPacWltwv8RfYLnI0FMFg2n2gPfcdBE0neXzI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 y="16643"/>
            <a:ext cx="9352732" cy="7014549"/>
          </a:xfrm>
          <a:prstGeom prst="rect">
            <a:avLst/>
          </a:prstGeom>
          <a:noFill/>
          <a:extLst>
            <a:ext uri="{909E8E84-426E-40DD-AFC4-6F175D3DCCD1}">
              <a14:hiddenFill xmlns:a14="http://schemas.microsoft.com/office/drawing/2010/main">
                <a:solidFill>
                  <a:srgbClr val="FFFFFF"/>
                </a:solidFill>
              </a14:hiddenFill>
            </a:ext>
          </a:extLst>
        </p:spPr>
      </p:pic>
      <p:sp>
        <p:nvSpPr>
          <p:cNvPr id="3" name="Правоъгълник 2"/>
          <p:cNvSpPr/>
          <p:nvPr/>
        </p:nvSpPr>
        <p:spPr>
          <a:xfrm>
            <a:off x="1215860" y="1548284"/>
            <a:ext cx="7849096" cy="4708981"/>
          </a:xfrm>
          <a:prstGeom prst="rect">
            <a:avLst/>
          </a:prstGeom>
        </p:spPr>
        <p:txBody>
          <a:bodyPr wrap="square">
            <a:spAutoFit/>
          </a:bodyPr>
          <a:lstStyle/>
          <a:p>
            <a:pPr algn="ctr"/>
            <a:r>
              <a:rPr lang="bg-BG" sz="5000" dirty="0">
                <a:solidFill>
                  <a:srgbClr val="FFFF00"/>
                </a:solidFill>
              </a:rPr>
              <a:t>Приготвянето на хляба е занаят,който повечето от нашите баби умеят.Той изисква голям опит,съсредоточеност  и прецизност.</a:t>
            </a:r>
          </a:p>
        </p:txBody>
      </p:sp>
      <p:sp>
        <p:nvSpPr>
          <p:cNvPr id="4" name="Стрелка надясно 3">
            <a:hlinkClick r:id="rId3" action="ppaction://hlinksldjump"/>
          </p:cNvPr>
          <p:cNvSpPr/>
          <p:nvPr/>
        </p:nvSpPr>
        <p:spPr>
          <a:xfrm>
            <a:off x="8353152" y="6478572"/>
            <a:ext cx="720080" cy="50642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3056078099"/>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2974" y="0"/>
            <a:ext cx="9374461" cy="4031873"/>
          </a:xfrm>
          <a:prstGeom prst="rect">
            <a:avLst/>
          </a:prstGeom>
        </p:spPr>
        <p:txBody>
          <a:bodyPr wrap="square">
            <a:spAutoFit/>
          </a:bodyPr>
          <a:lstStyle/>
          <a:p>
            <a:r>
              <a:rPr lang="bg-BG" sz="3200" dirty="0"/>
              <a:t>1.В дълбока купа се поставя:едно кубче мая,топла вода и  после започва да се поставя определеното количество брашно.Сместа от водата и брашното започва да става все по-гъста и тогава брашното започва да се меси с ръце.По този начин се получава тестото,което трябва да се остави определено време за да ферментира.</a:t>
            </a:r>
          </a:p>
        </p:txBody>
      </p:sp>
      <p:pic>
        <p:nvPicPr>
          <p:cNvPr id="8194" name="Picture 2" descr="http://dvs-computers.com/Gotveno/Blog/KvasenHliab/GotovKv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88" y="4028489"/>
            <a:ext cx="3877097" cy="290782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dvs-computers.com/Gotveno/Blog/KvasenHliab/Den4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112" y="3492500"/>
            <a:ext cx="2880617" cy="2160463"/>
          </a:xfrm>
          <a:prstGeom prst="rect">
            <a:avLst/>
          </a:prstGeom>
          <a:noFill/>
          <a:extLst>
            <a:ext uri="{909E8E84-426E-40DD-AFC4-6F175D3DCCD1}">
              <a14:hiddenFill xmlns:a14="http://schemas.microsoft.com/office/drawing/2010/main">
                <a:solidFill>
                  <a:srgbClr val="FFFFFF"/>
                </a:solidFill>
              </a14:hiddenFill>
            </a:ext>
          </a:extLst>
        </p:spPr>
      </p:pic>
      <p:sp>
        <p:nvSpPr>
          <p:cNvPr id="3" name="Стрелка надясно 2">
            <a:hlinkClick r:id="rId4" action="ppaction://hlinksldjump"/>
          </p:cNvPr>
          <p:cNvSpPr/>
          <p:nvPr/>
        </p:nvSpPr>
        <p:spPr>
          <a:xfrm>
            <a:off x="7417048" y="5940772"/>
            <a:ext cx="1152128" cy="7200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3553750184"/>
      </p:ext>
    </p:extLst>
  </p:cSld>
  <p:clrMapOvr>
    <a:masterClrMapping/>
  </p:clrMapOvr>
  <mc:AlternateContent xmlns:mc="http://schemas.openxmlformats.org/markup-compatibility/2006" xmlns:p14="http://schemas.microsoft.com/office/powerpoint/2010/main">
    <mc:Choice Requires="p14">
      <p:transition spd="slow" p14:dur="4400" advClick="0">
        <p14:honeycomb/>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withEffect">
                                  <p:stCondLst>
                                    <p:cond delay="2000"/>
                                  </p:stCondLst>
                                  <p:childTnLst>
                                    <p:anim calcmode="lin" valueType="num">
                                      <p:cBhvr>
                                        <p:cTn id="6" dur="2000"/>
                                        <p:tgtEl>
                                          <p:spTgt spid="8194"/>
                                        </p:tgtEl>
                                        <p:attrNameLst>
                                          <p:attrName>ppt_w</p:attrName>
                                        </p:attrNameLst>
                                      </p:cBhvr>
                                      <p:tavLst>
                                        <p:tav tm="0">
                                          <p:val>
                                            <p:strVal val="ppt_w"/>
                                          </p:val>
                                        </p:tav>
                                        <p:tav tm="100000">
                                          <p:val>
                                            <p:fltVal val="0"/>
                                          </p:val>
                                        </p:tav>
                                      </p:tavLst>
                                    </p:anim>
                                    <p:anim calcmode="lin" valueType="num">
                                      <p:cBhvr>
                                        <p:cTn id="7" dur="2000"/>
                                        <p:tgtEl>
                                          <p:spTgt spid="8194"/>
                                        </p:tgtEl>
                                        <p:attrNameLst>
                                          <p:attrName>ppt_h</p:attrName>
                                        </p:attrNameLst>
                                      </p:cBhvr>
                                      <p:tavLst>
                                        <p:tav tm="0">
                                          <p:val>
                                            <p:strVal val="ppt_h"/>
                                          </p:val>
                                        </p:tav>
                                        <p:tav tm="100000">
                                          <p:val>
                                            <p:fltVal val="0"/>
                                          </p:val>
                                        </p:tav>
                                      </p:tavLst>
                                    </p:anim>
                                    <p:animEffect transition="out" filter="fade">
                                      <p:cBhvr>
                                        <p:cTn id="8" dur="2000"/>
                                        <p:tgtEl>
                                          <p:spTgt spid="8194"/>
                                        </p:tgtEl>
                                      </p:cBhvr>
                                    </p:animEffect>
                                    <p:set>
                                      <p:cBhvr>
                                        <p:cTn id="9" dur="1" fill="hold">
                                          <p:stCondLst>
                                            <p:cond delay="1999"/>
                                          </p:stCondLst>
                                        </p:cTn>
                                        <p:tgtEl>
                                          <p:spTgt spid="8194"/>
                                        </p:tgtEl>
                                        <p:attrNameLst>
                                          <p:attrName>style.visibility</p:attrName>
                                        </p:attrNameLst>
                                      </p:cBhvr>
                                      <p:to>
                                        <p:strVal val="hidden"/>
                                      </p:to>
                                    </p:set>
                                  </p:childTnLst>
                                </p:cTn>
                              </p:par>
                              <p:par>
                                <p:cTn id="10" presetID="30" presetClass="exit" presetSubtype="0" fill="hold" nodeType="withEffect">
                                  <p:stCondLst>
                                    <p:cond delay="3000"/>
                                  </p:stCondLst>
                                  <p:childTnLst>
                                    <p:animEffect transition="out" filter="fade">
                                      <p:cBhvr>
                                        <p:cTn id="11" dur="1600" accel="100000">
                                          <p:stCondLst>
                                            <p:cond delay="400"/>
                                          </p:stCondLst>
                                        </p:cTn>
                                        <p:tgtEl>
                                          <p:spTgt spid="8196"/>
                                        </p:tgtEl>
                                      </p:cBhvr>
                                    </p:animEffect>
                                    <p:anim calcmode="lin" valueType="num">
                                      <p:cBhvr>
                                        <p:cTn id="12" dur="1600" accel="100000">
                                          <p:stCondLst>
                                            <p:cond delay="400"/>
                                          </p:stCondLst>
                                        </p:cTn>
                                        <p:tgtEl>
                                          <p:spTgt spid="8196"/>
                                        </p:tgtEl>
                                        <p:attrNameLst>
                                          <p:attrName>style.rotation</p:attrName>
                                        </p:attrNameLst>
                                      </p:cBhvr>
                                      <p:tavLst>
                                        <p:tav tm="0">
                                          <p:val>
                                            <p:fltVal val="0"/>
                                          </p:val>
                                        </p:tav>
                                        <p:tav tm="100000">
                                          <p:val>
                                            <p:fltVal val="-90"/>
                                          </p:val>
                                        </p:tav>
                                      </p:tavLst>
                                    </p:anim>
                                    <p:anim calcmode="lin" valueType="num">
                                      <p:cBhvr>
                                        <p:cTn id="13" dur="400" decel="100000"/>
                                        <p:tgtEl>
                                          <p:spTgt spid="8196"/>
                                        </p:tgtEl>
                                        <p:attrNameLst>
                                          <p:attrName>ppt_x</p:attrName>
                                        </p:attrNameLst>
                                      </p:cBhvr>
                                      <p:tavLst>
                                        <p:tav tm="0">
                                          <p:val>
                                            <p:strVal val="ppt_x"/>
                                          </p:val>
                                        </p:tav>
                                        <p:tav tm="100000">
                                          <p:val>
                                            <p:strVal val="ppt_x-0.05"/>
                                          </p:val>
                                        </p:tav>
                                      </p:tavLst>
                                    </p:anim>
                                    <p:anim calcmode="lin" valueType="num">
                                      <p:cBhvr>
                                        <p:cTn id="14" dur="400" decel="100000"/>
                                        <p:tgtEl>
                                          <p:spTgt spid="8196"/>
                                        </p:tgtEl>
                                        <p:attrNameLst>
                                          <p:attrName>ppt_y</p:attrName>
                                        </p:attrNameLst>
                                      </p:cBhvr>
                                      <p:tavLst>
                                        <p:tav tm="0">
                                          <p:val>
                                            <p:strVal val="ppt_y"/>
                                          </p:val>
                                        </p:tav>
                                        <p:tav tm="100000">
                                          <p:val>
                                            <p:strVal val="ppt_y+0.1"/>
                                          </p:val>
                                        </p:tav>
                                      </p:tavLst>
                                    </p:anim>
                                    <p:anim calcmode="lin" valueType="num">
                                      <p:cBhvr>
                                        <p:cTn id="15" dur="1600" accel="100000">
                                          <p:stCondLst>
                                            <p:cond delay="400"/>
                                          </p:stCondLst>
                                        </p:cTn>
                                        <p:tgtEl>
                                          <p:spTgt spid="8196"/>
                                        </p:tgtEl>
                                        <p:attrNameLst>
                                          <p:attrName>ppt_x</p:attrName>
                                        </p:attrNameLst>
                                      </p:cBhvr>
                                      <p:tavLst>
                                        <p:tav tm="0">
                                          <p:val>
                                            <p:strVal val="ppt_x"/>
                                          </p:val>
                                        </p:tav>
                                        <p:tav tm="100000">
                                          <p:val>
                                            <p:strVal val="ppt_x+0.4+0.05"/>
                                          </p:val>
                                        </p:tav>
                                      </p:tavLst>
                                    </p:anim>
                                    <p:anim calcmode="lin" valueType="num">
                                      <p:cBhvr>
                                        <p:cTn id="16" dur="1600" accel="100000">
                                          <p:stCondLst>
                                            <p:cond delay="400"/>
                                          </p:stCondLst>
                                        </p:cTn>
                                        <p:tgtEl>
                                          <p:spTgt spid="8196"/>
                                        </p:tgtEl>
                                        <p:attrNameLst>
                                          <p:attrName>ppt_y</p:attrName>
                                        </p:attrNameLst>
                                      </p:cBhvr>
                                      <p:tavLst>
                                        <p:tav tm="0">
                                          <p:val>
                                            <p:strVal val="ppt_y"/>
                                          </p:val>
                                        </p:tav>
                                        <p:tav tm="100000">
                                          <p:val>
                                            <p:strVal val="ppt_y-0.4-0.1"/>
                                          </p:val>
                                        </p:tav>
                                      </p:tavLst>
                                    </p:anim>
                                    <p:set>
                                      <p:cBhvr>
                                        <p:cTn id="17" dur="1" fill="hold">
                                          <p:stCondLst>
                                            <p:cond delay="1999"/>
                                          </p:stCondLst>
                                        </p:cTn>
                                        <p:tgtEl>
                                          <p:spTgt spid="81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3026" y="73322"/>
            <a:ext cx="9214222" cy="1938992"/>
          </a:xfrm>
          <a:prstGeom prst="rect">
            <a:avLst/>
          </a:prstGeom>
        </p:spPr>
        <p:txBody>
          <a:bodyPr wrap="square">
            <a:spAutoFit/>
          </a:bodyPr>
          <a:lstStyle/>
          <a:p>
            <a:r>
              <a:rPr lang="bg-BG" sz="4000" dirty="0"/>
              <a:t>2.След като тестото ферментира се прави в специални форми  и се поставя да се изпече във фурната.</a:t>
            </a:r>
          </a:p>
        </p:txBody>
      </p:sp>
      <p:pic>
        <p:nvPicPr>
          <p:cNvPr id="9218" name="Picture 2" descr="http://www.kulinarno-joana.com/wp-content/uploads/2012/02/DSC75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272" y="2012413"/>
            <a:ext cx="4762500" cy="31623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4.bp.blogspot.com/_oSHWc4Aw9FU/TPKvw3b7GNI/AAAAAAAABn0/a57gcE5yLl4/s1600/Pitki_zelenchuk+%25288%25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288" y="3832225"/>
            <a:ext cx="4267200" cy="3152775"/>
          </a:xfrm>
          <a:prstGeom prst="rect">
            <a:avLst/>
          </a:prstGeom>
          <a:noFill/>
          <a:extLst>
            <a:ext uri="{909E8E84-426E-40DD-AFC4-6F175D3DCCD1}">
              <a14:hiddenFill xmlns:a14="http://schemas.microsoft.com/office/drawing/2010/main">
                <a:solidFill>
                  <a:srgbClr val="FFFFFF"/>
                </a:solidFill>
              </a14:hiddenFill>
            </a:ext>
          </a:extLst>
        </p:spPr>
      </p:pic>
      <p:sp>
        <p:nvSpPr>
          <p:cNvPr id="3" name="Стрелка надясно 2"/>
          <p:cNvSpPr/>
          <p:nvPr/>
        </p:nvSpPr>
        <p:spPr>
          <a:xfrm>
            <a:off x="3168576" y="6084788"/>
            <a:ext cx="1080120" cy="6480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830321989"/>
      </p:ext>
    </p:extLst>
  </p:cSld>
  <p:clrMapOvr>
    <a:masterClrMapping/>
  </p:clrMapOvr>
  <mc:AlternateContent xmlns:mc="http://schemas.openxmlformats.org/markup-compatibility/2006" xmlns:p14="http://schemas.microsoft.com/office/powerpoint/2010/main">
    <mc:Choice Requires="p14">
      <p:transition spd="slow" p14:dur="3900" advClick="0">
        <p14:glitter pattern="hexago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path" presetSubtype="0" accel="50000" decel="50000" fill="hold" nodeType="withEffect">
                                  <p:stCondLst>
                                    <p:cond delay="2000"/>
                                  </p:stCondLst>
                                  <p:childTnLst>
                                    <p:animMotion origin="layout" path="M 0 0 L 0.125 0 L 0.188 0.109 L 0.125 0.217 L 0 0.217 L -0.063 0.109 L 0 0 Z" pathEditMode="relative" ptsTypes="">
                                      <p:cBhvr>
                                        <p:cTn id="6" dur="2000" fill="hold"/>
                                        <p:tgtEl>
                                          <p:spTgt spid="9218"/>
                                        </p:tgtEl>
                                        <p:attrNameLst>
                                          <p:attrName>ppt_x</p:attrName>
                                          <p:attrName>ppt_y</p:attrName>
                                        </p:attrNameLst>
                                      </p:cBhvr>
                                    </p:animMotion>
                                  </p:childTnLst>
                                </p:cTn>
                              </p:par>
                              <p:par>
                                <p:cTn id="7" presetID="47" presetClass="exit" presetSubtype="0" fill="hold" nodeType="withEffect">
                                  <p:stCondLst>
                                    <p:cond delay="3000"/>
                                  </p:stCondLst>
                                  <p:childTnLst>
                                    <p:animEffect transition="out" filter="fade">
                                      <p:cBhvr>
                                        <p:cTn id="8" dur="2000"/>
                                        <p:tgtEl>
                                          <p:spTgt spid="9220"/>
                                        </p:tgtEl>
                                      </p:cBhvr>
                                    </p:animEffect>
                                    <p:anim calcmode="lin" valueType="num">
                                      <p:cBhvr>
                                        <p:cTn id="9" dur="2000"/>
                                        <p:tgtEl>
                                          <p:spTgt spid="9220"/>
                                        </p:tgtEl>
                                        <p:attrNameLst>
                                          <p:attrName>ppt_x</p:attrName>
                                        </p:attrNameLst>
                                      </p:cBhvr>
                                      <p:tavLst>
                                        <p:tav tm="0">
                                          <p:val>
                                            <p:strVal val="ppt_x"/>
                                          </p:val>
                                        </p:tav>
                                        <p:tav tm="100000">
                                          <p:val>
                                            <p:strVal val="ppt_x"/>
                                          </p:val>
                                        </p:tav>
                                      </p:tavLst>
                                    </p:anim>
                                    <p:anim calcmode="lin" valueType="num">
                                      <p:cBhvr>
                                        <p:cTn id="10" dur="2000"/>
                                        <p:tgtEl>
                                          <p:spTgt spid="9220"/>
                                        </p:tgtEl>
                                        <p:attrNameLst>
                                          <p:attrName>ppt_y</p:attrName>
                                        </p:attrNameLst>
                                      </p:cBhvr>
                                      <p:tavLst>
                                        <p:tav tm="0">
                                          <p:val>
                                            <p:strVal val="ppt_y"/>
                                          </p:val>
                                        </p:tav>
                                        <p:tav tm="100000">
                                          <p:val>
                                            <p:strVal val="ppt_y-.1"/>
                                          </p:val>
                                        </p:tav>
                                      </p:tavLst>
                                    </p:anim>
                                    <p:set>
                                      <p:cBhvr>
                                        <p:cTn id="11" dur="1" fill="hold">
                                          <p:stCondLst>
                                            <p:cond delay="1999"/>
                                          </p:stCondLst>
                                        </p:cTn>
                                        <p:tgtEl>
                                          <p:spTgt spid="92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1.livenews.bg/image/20128/o_134380967637607_Wf6gkq_image_119268/o_134380967637607_Wf6gkq_image_119268_600x4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2" y="-20540"/>
            <a:ext cx="9373890" cy="7005539"/>
          </a:xfrm>
          <a:prstGeom prst="rect">
            <a:avLst/>
          </a:prstGeom>
          <a:noFill/>
          <a:extLst>
            <a:ext uri="{909E8E84-426E-40DD-AFC4-6F175D3DCCD1}">
              <a14:hiddenFill xmlns:a14="http://schemas.microsoft.com/office/drawing/2010/main">
                <a:solidFill>
                  <a:srgbClr val="FFFFFF"/>
                </a:solidFill>
              </a14:hiddenFill>
            </a:ext>
          </a:extLst>
        </p:spPr>
      </p:pic>
      <p:sp>
        <p:nvSpPr>
          <p:cNvPr id="2" name="Правоъгълник 1"/>
          <p:cNvSpPr/>
          <p:nvPr/>
        </p:nvSpPr>
        <p:spPr>
          <a:xfrm>
            <a:off x="936328" y="324148"/>
            <a:ext cx="8064896" cy="6001643"/>
          </a:xfrm>
          <a:prstGeom prst="rect">
            <a:avLst/>
          </a:prstGeom>
        </p:spPr>
        <p:txBody>
          <a:bodyPr wrap="square">
            <a:spAutoFit/>
          </a:bodyPr>
          <a:lstStyle/>
          <a:p>
            <a:pPr algn="ctr"/>
            <a:r>
              <a:rPr lang="bg-BG" sz="4800" dirty="0"/>
              <a:t>Това е начинът ,по който хляба достига до нашата трапеза.Пътят му е доста дълъг и труден,но </a:t>
            </a:r>
            <a:r>
              <a:rPr lang="bg-BG" sz="4800" dirty="0" smtClean="0"/>
              <a:t>когато </a:t>
            </a:r>
            <a:r>
              <a:rPr lang="bg-BG" sz="4800" dirty="0"/>
              <a:t>ние го купуваме от магазина си мислим ,че няма нищо сложно в производството.</a:t>
            </a:r>
          </a:p>
        </p:txBody>
      </p:sp>
      <p:sp>
        <p:nvSpPr>
          <p:cNvPr id="5" name="Правоъгълник 4"/>
          <p:cNvSpPr/>
          <p:nvPr/>
        </p:nvSpPr>
        <p:spPr>
          <a:xfrm>
            <a:off x="7449152" y="6079292"/>
            <a:ext cx="13681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Правоъгълник 5"/>
          <p:cNvSpPr/>
          <p:nvPr/>
        </p:nvSpPr>
        <p:spPr>
          <a:xfrm>
            <a:off x="7449152" y="6134696"/>
            <a:ext cx="1519968" cy="584775"/>
          </a:xfrm>
          <a:prstGeom prst="rect">
            <a:avLst/>
          </a:prstGeom>
        </p:spPr>
        <p:txBody>
          <a:bodyPr wrap="none">
            <a:spAutoFit/>
          </a:bodyPr>
          <a:lstStyle/>
          <a:p>
            <a:r>
              <a:rPr lang="bg-BG" sz="3200" b="1" dirty="0">
                <a:hlinkClick r:id="rId3" action="ppaction://hlinksldjump"/>
              </a:rPr>
              <a:t>МЕНЮ</a:t>
            </a:r>
            <a:endParaRPr lang="bg-BG" sz="3200" dirty="0"/>
          </a:p>
        </p:txBody>
      </p:sp>
    </p:spTree>
    <p:extLst>
      <p:ext uri="{BB962C8B-B14F-4D97-AF65-F5344CB8AC3E}">
        <p14:creationId xmlns:p14="http://schemas.microsoft.com/office/powerpoint/2010/main" val="2460144254"/>
      </p:ext>
    </p:extLst>
  </p:cSld>
  <p:clrMapOvr>
    <a:masterClrMapping/>
  </p:clrMapOvr>
  <mc:AlternateContent xmlns:mc="http://schemas.openxmlformats.org/markup-compatibility/2006" xmlns:p14="http://schemas.microsoft.com/office/powerpoint/2010/main">
    <mc:Choice Requires="p14">
      <p:transition spd="slow" p14:dur="4000" advClick="0">
        <p14:vortex dir="r"/>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0" y="25251"/>
            <a:ext cx="2672526" cy="1015663"/>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bg-BG" sz="6000" dirty="0"/>
              <a:t>МЕНЮ</a:t>
            </a:r>
          </a:p>
        </p:txBody>
      </p:sp>
      <p:pic>
        <p:nvPicPr>
          <p:cNvPr id="1026" name="Picture 2" descr="C:\Users\HJK\Desktop\Dobrich1.jp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8536" y="60771"/>
            <a:ext cx="5400600" cy="20079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JK\Desktop\IMG_9437.jp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6150" y="1766919"/>
            <a:ext cx="3910369" cy="2952328"/>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 ">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967" y="2268364"/>
            <a:ext cx="2712480" cy="2160240"/>
          </a:xfrm>
          <a:prstGeom prst="rect">
            <a:avLst/>
          </a:prstGeom>
          <a:noFill/>
          <a:extLst>
            <a:ext uri="{909E8E84-426E-40DD-AFC4-6F175D3DCCD1}">
              <a14:hiddenFill xmlns:a14="http://schemas.microsoft.com/office/drawing/2010/main">
                <a:solidFill>
                  <a:srgbClr val="FFFFFF"/>
                </a:solidFill>
              </a14:hiddenFill>
            </a:ext>
          </a:extLst>
        </p:spPr>
      </p:pic>
      <p:sp>
        <p:nvSpPr>
          <p:cNvPr id="3" name="Правоъгълник 2"/>
          <p:cNvSpPr/>
          <p:nvPr/>
        </p:nvSpPr>
        <p:spPr>
          <a:xfrm>
            <a:off x="20848" y="1166755"/>
            <a:ext cx="2696934" cy="120032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bg-BG" sz="2400" dirty="0">
                <a:hlinkClick r:id="rId7" action="ppaction://hlinksldjump"/>
              </a:rPr>
              <a:t>Поговорки,пословици</a:t>
            </a:r>
            <a:r>
              <a:rPr lang="bg-BG" sz="2400" dirty="0" smtClean="0">
                <a:hlinkClick r:id="rId7" action="ppaction://hlinksldjump"/>
              </a:rPr>
              <a:t>,</a:t>
            </a:r>
            <a:r>
              <a:rPr lang="en-US" sz="2400" dirty="0" smtClean="0">
                <a:hlinkClick r:id="rId7" action="ppaction://hlinksldjump"/>
              </a:rPr>
              <a:t> </a:t>
            </a:r>
            <a:r>
              <a:rPr lang="bg-BG" sz="2400" dirty="0" smtClean="0">
                <a:hlinkClick r:id="rId7" action="ppaction://hlinksldjump"/>
              </a:rPr>
              <a:t>обичаи </a:t>
            </a:r>
            <a:r>
              <a:rPr lang="bg-BG" sz="2400" dirty="0">
                <a:hlinkClick r:id="rId7" action="ppaction://hlinksldjump"/>
              </a:rPr>
              <a:t>с хляба</a:t>
            </a:r>
            <a:endParaRPr lang="bg-BG" sz="2400" dirty="0"/>
          </a:p>
        </p:txBody>
      </p:sp>
      <p:pic>
        <p:nvPicPr>
          <p:cNvPr id="11268" name="Picture 4" descr="http://www.1001recepti.com/images/photos/articles/hliab_jito_%5b458%5d.jp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1704" y="4281899"/>
            <a:ext cx="2771775" cy="2714626"/>
          </a:xfrm>
          <a:prstGeom prst="rect">
            <a:avLst/>
          </a:prstGeom>
          <a:noFill/>
          <a:extLst>
            <a:ext uri="{909E8E84-426E-40DD-AFC4-6F175D3DCCD1}">
              <a14:hiddenFill xmlns:a14="http://schemas.microsoft.com/office/drawing/2010/main">
                <a:solidFill>
                  <a:srgbClr val="FFFFFF"/>
                </a:solidFill>
              </a14:hiddenFill>
            </a:ext>
          </a:extLst>
        </p:spPr>
      </p:pic>
      <p:sp>
        <p:nvSpPr>
          <p:cNvPr id="4" name="Правоъгълник 3"/>
          <p:cNvSpPr/>
          <p:nvPr/>
        </p:nvSpPr>
        <p:spPr>
          <a:xfrm>
            <a:off x="1821704" y="5940772"/>
            <a:ext cx="2441181"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bg-BG" dirty="0"/>
              <a:t>Любопитно за хляба.</a:t>
            </a:r>
          </a:p>
        </p:txBody>
      </p:sp>
      <p:pic>
        <p:nvPicPr>
          <p:cNvPr id="11270" name="Picture 6" descr="http://www.priceminister.bg/wp-content/uploads/2012/08/55333_NpAdvHover.jp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50023" y="4767634"/>
            <a:ext cx="3224988" cy="2159149"/>
          </a:xfrm>
          <a:prstGeom prst="rect">
            <a:avLst/>
          </a:prstGeom>
          <a:noFill/>
          <a:extLst>
            <a:ext uri="{909E8E84-426E-40DD-AFC4-6F175D3DCCD1}">
              <a14:hiddenFill xmlns:a14="http://schemas.microsoft.com/office/drawing/2010/main">
                <a:solidFill>
                  <a:srgbClr val="FFFFFF"/>
                </a:solidFill>
              </a14:hiddenFill>
            </a:ext>
          </a:extLst>
        </p:spPr>
      </p:pic>
      <p:sp>
        <p:nvSpPr>
          <p:cNvPr id="5" name="Правоъгълник 4"/>
          <p:cNvSpPr/>
          <p:nvPr/>
        </p:nvSpPr>
        <p:spPr>
          <a:xfrm>
            <a:off x="5256808" y="5417348"/>
            <a:ext cx="2592288" cy="1384995"/>
          </a:xfrm>
          <a:prstGeom prst="rect">
            <a:avLst/>
          </a:prstGeom>
        </p:spPr>
        <p:txBody>
          <a:bodyPr wrap="square">
            <a:spAutoFit/>
          </a:bodyPr>
          <a:lstStyle/>
          <a:p>
            <a:r>
              <a:rPr lang="bg-BG" sz="2800" b="1" dirty="0">
                <a:solidFill>
                  <a:srgbClr val="002060"/>
                </a:solidFill>
                <a:hlinkClick r:id="rId11" action="ppaction://hlinksldjump"/>
              </a:rPr>
              <a:t>Истинското значение на думата хляб</a:t>
            </a:r>
            <a:endParaRPr lang="bg-BG" sz="2800" dirty="0">
              <a:solidFill>
                <a:srgbClr val="002060"/>
              </a:solidFill>
            </a:endParaRPr>
          </a:p>
        </p:txBody>
      </p:sp>
    </p:spTree>
    <p:extLst>
      <p:ext uri="{BB962C8B-B14F-4D97-AF65-F5344CB8AC3E}">
        <p14:creationId xmlns:p14="http://schemas.microsoft.com/office/powerpoint/2010/main" val="3649216475"/>
      </p:ext>
    </p:extLst>
  </p:cSld>
  <p:clrMapOvr>
    <a:masterClrMapping/>
  </p:clrMapOvr>
  <mc:AlternateContent xmlns:mc="http://schemas.openxmlformats.org/markup-compatibility/2006" xmlns:p14="http://schemas.microsoft.com/office/powerpoint/2010/main">
    <mc:Choice Requires="p14">
      <p:transition spd="med" p14:dur="700" advClick="0" advTm="26306">
        <p:fade/>
      </p:transition>
    </mc:Choice>
    <mc:Fallback xmlns="">
      <p:transition spd="med" advClick="0" advTm="26306">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02494" y="-107900"/>
            <a:ext cx="8784976" cy="5262979"/>
          </a:xfrm>
          <a:prstGeom prst="rect">
            <a:avLst/>
          </a:prstGeom>
        </p:spPr>
        <p:txBody>
          <a:bodyPr wrap="square">
            <a:spAutoFit/>
          </a:bodyPr>
          <a:lstStyle/>
          <a:p>
            <a:r>
              <a:rPr lang="ru-RU" sz="2400" dirty="0"/>
              <a:t/>
            </a:r>
            <a:br>
              <a:rPr lang="ru-RU" sz="2400" dirty="0"/>
            </a:br>
            <a:r>
              <a:rPr lang="ru-RU" sz="2400" dirty="0"/>
              <a:t>Във вярванията на българина хлябът е свещен. Той е дар носещ щастие.</a:t>
            </a:r>
          </a:p>
          <a:p>
            <a:r>
              <a:rPr lang="ru-RU" sz="2400" dirty="0"/>
              <a:t>Истински грях е да се изхвърли хляб (особено на нечисто място), да се газят трохи. Който нагази в трохи с хляб, ще ослепее. Деца не бива да играят с хляб и тесто. Трохи не се горят, защото „на оня свят с ръка ще бъдат вадени из огъня" или ще „гори житото", и не се метат към вратата, за да не се измете късметът на къщата. Който оставя много трохи след храна, казват „ще храни сираци". Ако лятно време след хранене трохите от трапезата се изтърсват на двора, с тях ще отиде и плодородието на житата и къщата ще остане без хляб. Ако това се прави в зимно време, няма опасност, защото житото вече е събрано в хамбарите.</a:t>
            </a:r>
          </a:p>
        </p:txBody>
      </p:sp>
      <p:pic>
        <p:nvPicPr>
          <p:cNvPr id="12290" name="Picture 2" descr="http://dariknews.bg/uploads/news_images/200804/photo_big_2447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254" y="5089524"/>
            <a:ext cx="2838450" cy="1895476"/>
          </a:xfrm>
          <a:prstGeom prst="rect">
            <a:avLst/>
          </a:prstGeom>
          <a:noFill/>
          <a:extLst>
            <a:ext uri="{909E8E84-426E-40DD-AFC4-6F175D3DCCD1}">
              <a14:hiddenFill xmlns:a14="http://schemas.microsoft.com/office/drawing/2010/main">
                <a:solidFill>
                  <a:srgbClr val="FFFFFF"/>
                </a:solidFill>
              </a14:hiddenFill>
            </a:ext>
          </a:extLst>
        </p:spPr>
      </p:pic>
      <p:sp>
        <p:nvSpPr>
          <p:cNvPr id="4" name="Правоъгълник 3"/>
          <p:cNvSpPr/>
          <p:nvPr/>
        </p:nvSpPr>
        <p:spPr>
          <a:xfrm>
            <a:off x="6820172" y="6156796"/>
            <a:ext cx="2429576"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bg-BG" sz="3600" dirty="0">
                <a:hlinkClick r:id="rId3" action="ppaction://hlinksldjump"/>
              </a:rPr>
              <a:t>Метафори</a:t>
            </a:r>
            <a:endParaRPr lang="bg-BG" sz="3600" dirty="0"/>
          </a:p>
        </p:txBody>
      </p:sp>
      <p:sp>
        <p:nvSpPr>
          <p:cNvPr id="3" name="Правоъгълник 2"/>
          <p:cNvSpPr/>
          <p:nvPr/>
        </p:nvSpPr>
        <p:spPr>
          <a:xfrm>
            <a:off x="4494982" y="6169967"/>
            <a:ext cx="2008883"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bg-BG" sz="4400" dirty="0">
                <a:hlinkClick r:id="rId4" action="ppaction://hlinksldjump"/>
              </a:rPr>
              <a:t>МЕНЮ</a:t>
            </a:r>
            <a:endParaRPr lang="bg-BG" sz="4400" dirty="0"/>
          </a:p>
        </p:txBody>
      </p:sp>
    </p:spTree>
    <p:extLst>
      <p:ext uri="{BB962C8B-B14F-4D97-AF65-F5344CB8AC3E}">
        <p14:creationId xmlns:p14="http://schemas.microsoft.com/office/powerpoint/2010/main" val="2286733043"/>
      </p:ext>
    </p:extLst>
  </p:cSld>
  <p:clrMapOvr>
    <a:masterClrMapping/>
  </p:clrMapOvr>
  <mc:AlternateContent xmlns:mc="http://schemas.openxmlformats.org/markup-compatibility/2006" xmlns:p14="http://schemas.microsoft.com/office/powerpoint/2010/main">
    <mc:Choice Requires="p14">
      <p:transition spd="slow" p14:dur="3000" advClick="0">
        <p14:shre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290"/>
                                        </p:tgtEl>
                                        <p:attrNameLst>
                                          <p:attrName>r</p:attrName>
                                        </p:attrNameLst>
                                      </p:cBhvr>
                                    </p:animRot>
                                    <p:animRot by="-240000">
                                      <p:cBhvr>
                                        <p:cTn id="7" dur="200" fill="hold">
                                          <p:stCondLst>
                                            <p:cond delay="200"/>
                                          </p:stCondLst>
                                        </p:cTn>
                                        <p:tgtEl>
                                          <p:spTgt spid="12290"/>
                                        </p:tgtEl>
                                        <p:attrNameLst>
                                          <p:attrName>r</p:attrName>
                                        </p:attrNameLst>
                                      </p:cBhvr>
                                    </p:animRot>
                                    <p:animRot by="240000">
                                      <p:cBhvr>
                                        <p:cTn id="8" dur="200" fill="hold">
                                          <p:stCondLst>
                                            <p:cond delay="400"/>
                                          </p:stCondLst>
                                        </p:cTn>
                                        <p:tgtEl>
                                          <p:spTgt spid="12290"/>
                                        </p:tgtEl>
                                        <p:attrNameLst>
                                          <p:attrName>r</p:attrName>
                                        </p:attrNameLst>
                                      </p:cBhvr>
                                    </p:animRot>
                                    <p:animRot by="-240000">
                                      <p:cBhvr>
                                        <p:cTn id="9" dur="200" fill="hold">
                                          <p:stCondLst>
                                            <p:cond delay="600"/>
                                          </p:stCondLst>
                                        </p:cTn>
                                        <p:tgtEl>
                                          <p:spTgt spid="12290"/>
                                        </p:tgtEl>
                                        <p:attrNameLst>
                                          <p:attrName>r</p:attrName>
                                        </p:attrNameLst>
                                      </p:cBhvr>
                                    </p:animRot>
                                    <p:animRot by="120000">
                                      <p:cBhvr>
                                        <p:cTn id="10" dur="200" fill="hold">
                                          <p:stCondLst>
                                            <p:cond delay="800"/>
                                          </p:stCondLst>
                                        </p:cTn>
                                        <p:tgtEl>
                                          <p:spTgt spid="1229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авоъгълник 2"/>
          <p:cNvSpPr/>
          <p:nvPr/>
        </p:nvSpPr>
        <p:spPr>
          <a:xfrm>
            <a:off x="1224360" y="540172"/>
            <a:ext cx="6120680" cy="6001643"/>
          </a:xfrm>
          <a:prstGeom prst="rect">
            <a:avLst/>
          </a:prstGeom>
        </p:spPr>
        <p:txBody>
          <a:bodyPr wrap="square">
            <a:spAutoFit/>
          </a:bodyPr>
          <a:lstStyle/>
          <a:p>
            <a:r>
              <a:rPr lang="ru-RU" sz="2400" dirty="0"/>
              <a:t>Създадени са и интересни метафори, Свързани с хляба:</a:t>
            </a:r>
            <a:br>
              <a:rPr lang="ru-RU" sz="2400" dirty="0"/>
            </a:br>
            <a:r>
              <a:rPr lang="ru-RU" sz="2400" dirty="0"/>
              <a:t/>
            </a:r>
            <a:br>
              <a:rPr lang="ru-RU" sz="2400" dirty="0"/>
            </a:br>
            <a:r>
              <a:rPr lang="ru-RU" sz="2400" dirty="0"/>
              <a:t>- "Горчив хляб" - хляб, получен с тежък труд</a:t>
            </a:r>
            <a:br>
              <a:rPr lang="ru-RU" sz="2400" dirty="0"/>
            </a:br>
            <a:r>
              <a:rPr lang="ru-RU" sz="2400" dirty="0"/>
              <a:t/>
            </a:r>
            <a:br>
              <a:rPr lang="ru-RU" sz="2400" dirty="0"/>
            </a:br>
            <a:r>
              <a:rPr lang="ru-RU" sz="2400" dirty="0"/>
              <a:t>- "Сладък хляб" - хляб, придобит с оценен от другите труд</a:t>
            </a:r>
            <a:br>
              <a:rPr lang="ru-RU" sz="2400" dirty="0"/>
            </a:br>
            <a:r>
              <a:rPr lang="ru-RU" sz="2400" dirty="0"/>
              <a:t/>
            </a:r>
            <a:br>
              <a:rPr lang="ru-RU" sz="2400" dirty="0"/>
            </a:br>
            <a:r>
              <a:rPr lang="ru-RU" sz="2400" dirty="0"/>
              <a:t>- "Черен хляб" - символ на бедност</a:t>
            </a:r>
            <a:br>
              <a:rPr lang="ru-RU" sz="2400" dirty="0"/>
            </a:br>
            <a:r>
              <a:rPr lang="ru-RU" sz="2400" dirty="0"/>
              <a:t/>
            </a:r>
            <a:br>
              <a:rPr lang="ru-RU" sz="2400" dirty="0"/>
            </a:br>
            <a:r>
              <a:rPr lang="ru-RU" sz="2400" dirty="0"/>
              <a:t>- "Топъл хляб" - символ на желание</a:t>
            </a:r>
            <a:br>
              <a:rPr lang="ru-RU" sz="2400" dirty="0"/>
            </a:br>
            <a:r>
              <a:rPr lang="ru-RU" sz="2400" dirty="0"/>
              <a:t/>
            </a:r>
            <a:br>
              <a:rPr lang="ru-RU" sz="2400" dirty="0"/>
            </a:br>
            <a:r>
              <a:rPr lang="ru-RU" sz="2400" dirty="0"/>
              <a:t>- "Тесто" - символ на потекло</a:t>
            </a:r>
            <a:br>
              <a:rPr lang="ru-RU" sz="2400" dirty="0"/>
            </a:br>
            <a:r>
              <a:rPr lang="ru-RU" sz="2400" dirty="0"/>
              <a:t/>
            </a:r>
            <a:br>
              <a:rPr lang="ru-RU" sz="2400" dirty="0"/>
            </a:br>
            <a:r>
              <a:rPr lang="ru-RU" sz="2400" dirty="0"/>
              <a:t>- "От добро тесто" - символ на почтеност</a:t>
            </a:r>
            <a:endParaRPr lang="ru-RU" sz="2400" dirty="0">
              <a:effectLst/>
            </a:endParaRPr>
          </a:p>
        </p:txBody>
      </p:sp>
      <p:pic>
        <p:nvPicPr>
          <p:cNvPr id="13314" name="Picture 2" descr="http://t2.gstatic.com/images?q=tbn:ANd9GcTwgWj5zUp2Bt2jeio1MWGu4qHKvDU9IQ0ZlVmuTu-LlZB448j6j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8474" y="2569442"/>
            <a:ext cx="2857500" cy="1943101"/>
          </a:xfrm>
          <a:prstGeom prst="rect">
            <a:avLst/>
          </a:prstGeom>
          <a:noFill/>
          <a:extLst>
            <a:ext uri="{909E8E84-426E-40DD-AFC4-6F175D3DCCD1}">
              <a14:hiddenFill xmlns:a14="http://schemas.microsoft.com/office/drawing/2010/main">
                <a:solidFill>
                  <a:srgbClr val="FFFFFF"/>
                </a:solidFill>
              </a14:hiddenFill>
            </a:ext>
          </a:extLst>
        </p:spPr>
      </p:pic>
      <p:sp>
        <p:nvSpPr>
          <p:cNvPr id="4" name="Правоъгълник 3"/>
          <p:cNvSpPr/>
          <p:nvPr/>
        </p:nvSpPr>
        <p:spPr>
          <a:xfrm>
            <a:off x="7345040" y="6172483"/>
            <a:ext cx="2152320" cy="584775"/>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bg-BG" sz="3200" dirty="0">
                <a:hlinkClick r:id="rId3" action="ppaction://hlinksldjump"/>
              </a:rPr>
              <a:t>Поговорки</a:t>
            </a:r>
            <a:endParaRPr lang="bg-BG" sz="3200" dirty="0"/>
          </a:p>
        </p:txBody>
      </p:sp>
      <p:sp>
        <p:nvSpPr>
          <p:cNvPr id="2" name="Правоъгълник 1"/>
          <p:cNvSpPr/>
          <p:nvPr/>
        </p:nvSpPr>
        <p:spPr>
          <a:xfrm>
            <a:off x="7345040" y="4932660"/>
            <a:ext cx="1842171"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bg-BG" sz="4000" dirty="0">
                <a:hlinkClick r:id="rId4" action="ppaction://hlinksldjump"/>
              </a:rPr>
              <a:t>МЕНЮ</a:t>
            </a:r>
            <a:endParaRPr lang="bg-BG" sz="4000" dirty="0"/>
          </a:p>
        </p:txBody>
      </p:sp>
    </p:spTree>
    <p:extLst>
      <p:ext uri="{BB962C8B-B14F-4D97-AF65-F5344CB8AC3E}">
        <p14:creationId xmlns:p14="http://schemas.microsoft.com/office/powerpoint/2010/main" val="1636770122"/>
      </p:ext>
    </p:extLst>
  </p:cSld>
  <p:clrMapOvr>
    <a:masterClrMapping/>
  </p:clrMapOvr>
  <mc:AlternateContent xmlns:mc="http://schemas.openxmlformats.org/markup-compatibility/2006" xmlns:p14="http://schemas.microsoft.com/office/powerpoint/2010/main">
    <mc:Choice Requires="p14">
      <p:transition spd="slow" p14:dur="110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xit" presetSubtype="0" accel="100000" fill="hold" nodeType="withEffect">
                                  <p:stCondLst>
                                    <p:cond delay="2000"/>
                                  </p:stCondLst>
                                  <p:childTnLst>
                                    <p:anim calcmode="lin" valueType="num">
                                      <p:cBhvr>
                                        <p:cTn id="6" dur="2000"/>
                                        <p:tgtEl>
                                          <p:spTgt spid="13314"/>
                                        </p:tgtEl>
                                        <p:attrNameLst>
                                          <p:attrName>ppt_w</p:attrName>
                                        </p:attrNameLst>
                                      </p:cBhvr>
                                      <p:tavLst>
                                        <p:tav tm="0">
                                          <p:val>
                                            <p:strVal val="ppt_w"/>
                                          </p:val>
                                        </p:tav>
                                        <p:tav tm="100000">
                                          <p:val>
                                            <p:fltVal val="0"/>
                                          </p:val>
                                        </p:tav>
                                      </p:tavLst>
                                    </p:anim>
                                    <p:anim calcmode="lin" valueType="num">
                                      <p:cBhvr>
                                        <p:cTn id="7" dur="2000"/>
                                        <p:tgtEl>
                                          <p:spTgt spid="13314"/>
                                        </p:tgtEl>
                                        <p:attrNameLst>
                                          <p:attrName>ppt_h</p:attrName>
                                        </p:attrNameLst>
                                      </p:cBhvr>
                                      <p:tavLst>
                                        <p:tav tm="0">
                                          <p:val>
                                            <p:strVal val="ppt_h"/>
                                          </p:val>
                                        </p:tav>
                                        <p:tav tm="100000">
                                          <p:val>
                                            <p:fltVal val="0"/>
                                          </p:val>
                                        </p:tav>
                                      </p:tavLst>
                                    </p:anim>
                                    <p:anim calcmode="lin" valueType="num">
                                      <p:cBhvr>
                                        <p:cTn id="8" dur="2000"/>
                                        <p:tgtEl>
                                          <p:spTgt spid="13314"/>
                                        </p:tgtEl>
                                        <p:attrNameLst>
                                          <p:attrName>style.rotation</p:attrName>
                                        </p:attrNameLst>
                                      </p:cBhvr>
                                      <p:tavLst>
                                        <p:tav tm="0">
                                          <p:val>
                                            <p:fltVal val="0"/>
                                          </p:val>
                                        </p:tav>
                                        <p:tav tm="100000">
                                          <p:val>
                                            <p:fltVal val="360"/>
                                          </p:val>
                                        </p:tav>
                                      </p:tavLst>
                                    </p:anim>
                                    <p:animEffect transition="out" filter="fade">
                                      <p:cBhvr>
                                        <p:cTn id="9" dur="2000"/>
                                        <p:tgtEl>
                                          <p:spTgt spid="13314"/>
                                        </p:tgtEl>
                                      </p:cBhvr>
                                    </p:animEffect>
                                    <p:set>
                                      <p:cBhvr>
                                        <p:cTn id="10" dur="1" fill="hold">
                                          <p:stCondLst>
                                            <p:cond delay="1999"/>
                                          </p:stCondLst>
                                        </p:cTn>
                                        <p:tgtEl>
                                          <p:spTgt spid="133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0" y="0"/>
            <a:ext cx="5521383" cy="646331"/>
          </a:xfrm>
          <a:prstGeom prst="rect">
            <a:avLst/>
          </a:prstGeom>
        </p:spPr>
        <p:txBody>
          <a:bodyPr wrap="none">
            <a:spAutoFit/>
          </a:bodyPr>
          <a:lstStyle/>
          <a:p>
            <a:r>
              <a:rPr lang="bg-BG" sz="3600" dirty="0" smtClean="0"/>
              <a:t> 1</a:t>
            </a:r>
            <a:r>
              <a:rPr lang="bg-BG" sz="3600" dirty="0"/>
              <a:t>. Хлябът наш насъщен</a:t>
            </a:r>
            <a:r>
              <a:rPr lang="bg-BG" dirty="0"/>
              <a:t>.</a:t>
            </a:r>
          </a:p>
        </p:txBody>
      </p:sp>
      <p:sp>
        <p:nvSpPr>
          <p:cNvPr id="3" name="Правоъгълник 2"/>
          <p:cNvSpPr/>
          <p:nvPr/>
        </p:nvSpPr>
        <p:spPr>
          <a:xfrm>
            <a:off x="144240" y="643841"/>
            <a:ext cx="9217248" cy="1200329"/>
          </a:xfrm>
          <a:prstGeom prst="rect">
            <a:avLst/>
          </a:prstGeom>
        </p:spPr>
        <p:txBody>
          <a:bodyPr wrap="square">
            <a:spAutoFit/>
          </a:bodyPr>
          <a:lstStyle/>
          <a:p>
            <a:r>
              <a:rPr lang="bg-BG" sz="3600" dirty="0"/>
              <a:t>2. Умният и насън си изкарва хляба и нейната разновидност</a:t>
            </a:r>
          </a:p>
        </p:txBody>
      </p:sp>
      <p:sp>
        <p:nvSpPr>
          <p:cNvPr id="4" name="Правоъгълник 3"/>
          <p:cNvSpPr/>
          <p:nvPr/>
        </p:nvSpPr>
        <p:spPr>
          <a:xfrm>
            <a:off x="144240" y="1844170"/>
            <a:ext cx="6433043" cy="646331"/>
          </a:xfrm>
          <a:prstGeom prst="rect">
            <a:avLst/>
          </a:prstGeom>
        </p:spPr>
        <p:txBody>
          <a:bodyPr wrap="none">
            <a:spAutoFit/>
          </a:bodyPr>
          <a:lstStyle/>
          <a:p>
            <a:r>
              <a:rPr lang="bg-BG" sz="3600" dirty="0"/>
              <a:t>3. Чуждият хляб зъби троши.</a:t>
            </a:r>
          </a:p>
        </p:txBody>
      </p:sp>
      <p:sp>
        <p:nvSpPr>
          <p:cNvPr id="5" name="Правоъгълник 4"/>
          <p:cNvSpPr/>
          <p:nvPr/>
        </p:nvSpPr>
        <p:spPr>
          <a:xfrm>
            <a:off x="58800" y="2523004"/>
            <a:ext cx="9302688" cy="1200329"/>
          </a:xfrm>
          <a:prstGeom prst="rect">
            <a:avLst/>
          </a:prstGeom>
        </p:spPr>
        <p:txBody>
          <a:bodyPr wrap="square">
            <a:spAutoFit/>
          </a:bodyPr>
          <a:lstStyle/>
          <a:p>
            <a:r>
              <a:rPr lang="bg-BG" sz="3600" dirty="0" smtClean="0"/>
              <a:t> 4</a:t>
            </a:r>
            <a:r>
              <a:rPr lang="bg-BG" sz="3600" dirty="0"/>
              <a:t>. Давали на циганина царство, а той </a:t>
            </a:r>
            <a:r>
              <a:rPr lang="bg-BG" sz="3600" dirty="0" smtClean="0"/>
              <a:t>  питал</a:t>
            </a:r>
            <a:r>
              <a:rPr lang="bg-BG" sz="3600" dirty="0"/>
              <a:t>: ами хляб?</a:t>
            </a:r>
          </a:p>
        </p:txBody>
      </p:sp>
      <p:sp>
        <p:nvSpPr>
          <p:cNvPr id="6" name="Правоъгълник 5"/>
          <p:cNvSpPr/>
          <p:nvPr/>
        </p:nvSpPr>
        <p:spPr>
          <a:xfrm>
            <a:off x="144240" y="3684587"/>
            <a:ext cx="7605544" cy="646331"/>
          </a:xfrm>
          <a:prstGeom prst="rect">
            <a:avLst/>
          </a:prstGeom>
        </p:spPr>
        <p:txBody>
          <a:bodyPr wrap="none">
            <a:spAutoFit/>
          </a:bodyPr>
          <a:lstStyle/>
          <a:p>
            <a:r>
              <a:rPr lang="bg-BG" sz="3600" dirty="0"/>
              <a:t>5. Глад не вижда нищо освен хляб</a:t>
            </a:r>
          </a:p>
        </p:txBody>
      </p:sp>
      <p:sp>
        <p:nvSpPr>
          <p:cNvPr id="7" name="Правоъгълник 6"/>
          <p:cNvSpPr/>
          <p:nvPr/>
        </p:nvSpPr>
        <p:spPr>
          <a:xfrm>
            <a:off x="125562" y="4346109"/>
            <a:ext cx="9163694" cy="1200329"/>
          </a:xfrm>
          <a:prstGeom prst="rect">
            <a:avLst/>
          </a:prstGeom>
        </p:spPr>
        <p:txBody>
          <a:bodyPr wrap="square">
            <a:spAutoFit/>
          </a:bodyPr>
          <a:lstStyle/>
          <a:p>
            <a:r>
              <a:rPr lang="bg-BG" sz="3600" dirty="0"/>
              <a:t>6. Да имаше сирене, щях да надробя попара, ама няма хляб!</a:t>
            </a:r>
          </a:p>
        </p:txBody>
      </p:sp>
      <p:pic>
        <p:nvPicPr>
          <p:cNvPr id="14338" name="Picture 2" descr="http://ouhristobotev-mezdra.com/photo/koleda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615" y="4958873"/>
            <a:ext cx="2603335" cy="1952502"/>
          </a:xfrm>
          <a:prstGeom prst="rect">
            <a:avLst/>
          </a:prstGeom>
          <a:noFill/>
          <a:extLst>
            <a:ext uri="{909E8E84-426E-40DD-AFC4-6F175D3DCCD1}">
              <a14:hiddenFill xmlns:a14="http://schemas.microsoft.com/office/drawing/2010/main">
                <a:solidFill>
                  <a:srgbClr val="FFFFFF"/>
                </a:solidFill>
              </a14:hiddenFill>
            </a:ext>
          </a:extLst>
        </p:spPr>
      </p:pic>
      <p:sp>
        <p:nvSpPr>
          <p:cNvPr id="9" name="Правоъгълник 8"/>
          <p:cNvSpPr/>
          <p:nvPr/>
        </p:nvSpPr>
        <p:spPr>
          <a:xfrm>
            <a:off x="8137128" y="5546438"/>
            <a:ext cx="1152128" cy="682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Правоъгълник 9"/>
          <p:cNvSpPr/>
          <p:nvPr/>
        </p:nvSpPr>
        <p:spPr>
          <a:xfrm>
            <a:off x="8137128" y="5565792"/>
            <a:ext cx="1353256" cy="523220"/>
          </a:xfrm>
          <a:prstGeom prst="rect">
            <a:avLst/>
          </a:prstGeom>
        </p:spPr>
        <p:txBody>
          <a:bodyPr wrap="none">
            <a:spAutoFit/>
          </a:bodyPr>
          <a:lstStyle/>
          <a:p>
            <a:r>
              <a:rPr lang="bg-BG" sz="2800" b="1" dirty="0">
                <a:hlinkClick r:id="rId3" action="ppaction://hlinksldjump"/>
              </a:rPr>
              <a:t>МЕНЮ</a:t>
            </a:r>
            <a:endParaRPr lang="bg-BG" sz="2800" dirty="0"/>
          </a:p>
        </p:txBody>
      </p:sp>
    </p:spTree>
    <p:extLst>
      <p:ext uri="{BB962C8B-B14F-4D97-AF65-F5344CB8AC3E}">
        <p14:creationId xmlns:p14="http://schemas.microsoft.com/office/powerpoint/2010/main" val="292957928"/>
      </p:ext>
    </p:extLst>
  </p:cSld>
  <p:clrMapOvr>
    <a:masterClrMapping/>
  </p:clrMapOvr>
  <mc:AlternateContent xmlns:mc="http://schemas.openxmlformats.org/markup-compatibility/2006" xmlns:p14="http://schemas.microsoft.com/office/powerpoint/2010/main">
    <mc:Choice Requires="p14">
      <p:transition spd="slow" p14:dur="120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xit" presetSubtype="0" fill="hold" nodeType="withEffect">
                                  <p:stCondLst>
                                    <p:cond delay="2000"/>
                                  </p:stCondLst>
                                  <p:childTnLst>
                                    <p:anim calcmode="lin" valueType="num">
                                      <p:cBhvr>
                                        <p:cTn id="6" dur="2000"/>
                                        <p:tgtEl>
                                          <p:spTgt spid="14338"/>
                                        </p:tgtEl>
                                        <p:attrNameLst>
                                          <p:attrName>ppt_x</p:attrName>
                                        </p:attrNameLst>
                                      </p:cBhvr>
                                      <p:tavLst>
                                        <p:tav tm="0">
                                          <p:val>
                                            <p:strVal val="ppt_x"/>
                                          </p:val>
                                        </p:tav>
                                        <p:tav tm="100000">
                                          <p:val>
                                            <p:strVal val="ppt_x"/>
                                          </p:val>
                                        </p:tav>
                                      </p:tavLst>
                                    </p:anim>
                                    <p:anim calcmode="lin" valueType="num">
                                      <p:cBhvr>
                                        <p:cTn id="7" dur="2000"/>
                                        <p:tgtEl>
                                          <p:spTgt spid="14338"/>
                                        </p:tgtEl>
                                        <p:attrNameLst>
                                          <p:attrName>ppt_y</p:attrName>
                                        </p:attrNameLst>
                                      </p:cBhvr>
                                      <p:tavLst>
                                        <p:tav tm="0">
                                          <p:val>
                                            <p:strVal val="ppt_y-1"/>
                                          </p:val>
                                        </p:tav>
                                        <p:tav tm="100000">
                                          <p:val>
                                            <p:strVal val="ppt_y+1"/>
                                          </p:val>
                                        </p:tav>
                                      </p:tavLst>
                                    </p:anim>
                                    <p:set>
                                      <p:cBhvr>
                                        <p:cTn id="8" dur="1" fill="hold">
                                          <p:stCondLst>
                                            <p:cond delay="1999"/>
                                          </p:stCondLst>
                                        </p:cTn>
                                        <p:tgtEl>
                                          <p:spTgt spid="143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288256" y="180132"/>
            <a:ext cx="8857208" cy="4401205"/>
          </a:xfrm>
          <a:prstGeom prst="rect">
            <a:avLst/>
          </a:prstGeom>
        </p:spPr>
        <p:txBody>
          <a:bodyPr wrap="square">
            <a:spAutoFit/>
          </a:bodyPr>
          <a:lstStyle/>
          <a:p>
            <a:r>
              <a:rPr lang="bg-BG" sz="4000" dirty="0"/>
              <a:t>За целия си живот човек изяжда около 15 тона хляб. И в това няма нищо чудно - по съчетаване на достъпността и значението за здравето никой друг продукт не може да се сравни с него (освен водата).</a:t>
            </a:r>
          </a:p>
        </p:txBody>
      </p:sp>
      <p:pic>
        <p:nvPicPr>
          <p:cNvPr id="15362" name="Picture 2" descr="http://ilfitravel.com/wp-content/themes/ilfi/images/zanayati/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600" y="3761936"/>
            <a:ext cx="3349477" cy="3231671"/>
          </a:xfrm>
          <a:prstGeom prst="rect">
            <a:avLst/>
          </a:prstGeom>
          <a:noFill/>
          <a:extLst>
            <a:ext uri="{909E8E84-426E-40DD-AFC4-6F175D3DCCD1}">
              <a14:hiddenFill xmlns:a14="http://schemas.microsoft.com/office/drawing/2010/main">
                <a:solidFill>
                  <a:srgbClr val="FFFFFF"/>
                </a:solidFill>
              </a14:hiddenFill>
            </a:ext>
          </a:extLst>
        </p:spPr>
      </p:pic>
      <p:sp>
        <p:nvSpPr>
          <p:cNvPr id="3" name="Стрелка надясно 2">
            <a:hlinkClick r:id="rId3" action="ppaction://hlinksldjump"/>
          </p:cNvPr>
          <p:cNvSpPr/>
          <p:nvPr/>
        </p:nvSpPr>
        <p:spPr>
          <a:xfrm>
            <a:off x="7345040" y="6012780"/>
            <a:ext cx="1656184" cy="972220"/>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bg-BG"/>
          </a:p>
        </p:txBody>
      </p:sp>
    </p:spTree>
    <p:extLst>
      <p:ext uri="{BB962C8B-B14F-4D97-AF65-F5344CB8AC3E}">
        <p14:creationId xmlns:p14="http://schemas.microsoft.com/office/powerpoint/2010/main" val="656897840"/>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0"/>
                                  </p:stCondLst>
                                  <p:childTnLst>
                                    <p:set>
                                      <p:cBhvr>
                                        <p:cTn id="6" dur="1" fill="hold">
                                          <p:stCondLst>
                                            <p:cond delay="0"/>
                                          </p:stCondLst>
                                        </p:cTn>
                                        <p:tgtEl>
                                          <p:spTgt spid="15362"/>
                                        </p:tgtEl>
                                        <p:attrNameLst>
                                          <p:attrName>style.visibility</p:attrName>
                                        </p:attrNameLst>
                                      </p:cBhvr>
                                      <p:to>
                                        <p:strVal val="visible"/>
                                      </p:to>
                                    </p:set>
                                    <p:animEffect transition="in" filter="circle(in)">
                                      <p:cBhvr>
                                        <p:cTn id="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9326" y="46007"/>
            <a:ext cx="9207921" cy="3970318"/>
          </a:xfrm>
          <a:prstGeom prst="rect">
            <a:avLst/>
          </a:prstGeom>
        </p:spPr>
        <p:txBody>
          <a:bodyPr wrap="square">
            <a:spAutoFit/>
          </a:bodyPr>
          <a:lstStyle/>
          <a:p>
            <a:r>
              <a:rPr lang="bg-BG" sz="2800" b="1" dirty="0"/>
              <a:t>ХЛЯБЪТ Е ЦЕНЕН ИЗТОЧНИК НА:</a:t>
            </a:r>
            <a:endParaRPr lang="bg-BG" sz="2800" dirty="0"/>
          </a:p>
          <a:p>
            <a:pPr lvl="0"/>
            <a:r>
              <a:rPr lang="bg-BG" sz="2800" dirty="0"/>
              <a:t>витамина на младостта Е, PP и витамините от група В, които ни осигуряват бодрост, активна работа на мозъка, защитават ни от умората и апатията;</a:t>
            </a:r>
          </a:p>
          <a:p>
            <a:pPr lvl="0"/>
            <a:r>
              <a:rPr lang="bg-BG" sz="2800" dirty="0"/>
              <a:t>целулоза, така необходима за нормалното храносмилане и изчистване на организма;</a:t>
            </a:r>
          </a:p>
          <a:p>
            <a:pPr lvl="0"/>
            <a:r>
              <a:rPr lang="bg-BG" sz="2800" dirty="0"/>
              <a:t>магнезий, желязо и калий, които са нужни за здравото сърце, стресоустойчивостта и профилактиката на анемията.</a:t>
            </a:r>
          </a:p>
        </p:txBody>
      </p:sp>
      <p:pic>
        <p:nvPicPr>
          <p:cNvPr id="16386" name="Picture 2" descr="http://www.manager.bg/sites/default/files/news_photos/19_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456" y="3589250"/>
            <a:ext cx="4762500" cy="3190876"/>
          </a:xfrm>
          <a:prstGeom prst="rect">
            <a:avLst/>
          </a:prstGeom>
          <a:noFill/>
          <a:extLst>
            <a:ext uri="{909E8E84-426E-40DD-AFC4-6F175D3DCCD1}">
              <a14:hiddenFill xmlns:a14="http://schemas.microsoft.com/office/drawing/2010/main">
                <a:solidFill>
                  <a:srgbClr val="FFFFFF"/>
                </a:solidFill>
              </a14:hiddenFill>
            </a:ext>
          </a:extLst>
        </p:spPr>
      </p:pic>
      <p:sp>
        <p:nvSpPr>
          <p:cNvPr id="4" name="Правоъгълник 3"/>
          <p:cNvSpPr/>
          <p:nvPr/>
        </p:nvSpPr>
        <p:spPr>
          <a:xfrm>
            <a:off x="7561064" y="4860652"/>
            <a:ext cx="144016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Правоъгълник 4"/>
          <p:cNvSpPr/>
          <p:nvPr/>
        </p:nvSpPr>
        <p:spPr>
          <a:xfrm>
            <a:off x="7561064" y="4862622"/>
            <a:ext cx="1353256" cy="523220"/>
          </a:xfrm>
          <a:prstGeom prst="rect">
            <a:avLst/>
          </a:prstGeom>
        </p:spPr>
        <p:txBody>
          <a:bodyPr wrap="none">
            <a:spAutoFit/>
          </a:bodyPr>
          <a:lstStyle/>
          <a:p>
            <a:r>
              <a:rPr lang="bg-BG" sz="2800" b="1" dirty="0">
                <a:hlinkClick r:id="rId3" action="ppaction://hlinksldjump"/>
              </a:rPr>
              <a:t>МЕНЮ</a:t>
            </a:r>
            <a:endParaRPr lang="bg-BG" sz="2800" dirty="0"/>
          </a:p>
        </p:txBody>
      </p:sp>
    </p:spTree>
    <p:extLst>
      <p:ext uri="{BB962C8B-B14F-4D97-AF65-F5344CB8AC3E}">
        <p14:creationId xmlns:p14="http://schemas.microsoft.com/office/powerpoint/2010/main" val="3487289375"/>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xit" presetSubtype="0" fill="hold" nodeType="withEffect">
                                  <p:stCondLst>
                                    <p:cond delay="2000"/>
                                  </p:stCondLst>
                                  <p:childTnLst>
                                    <p:animScale>
                                      <p:cBhvr>
                                        <p:cTn id="6" dur="2000" accel="50000">
                                          <p:stCondLst>
                                            <p:cond delay="0"/>
                                          </p:stCondLst>
                                        </p:cTn>
                                        <p:tgtEl>
                                          <p:spTgt spid="1638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 dur="2000" accel="50000">
                                          <p:stCondLst>
                                            <p:cond delay="0"/>
                                          </p:stCondLst>
                                        </p:cTn>
                                        <p:tgtEl>
                                          <p:spTgt spid="16386"/>
                                        </p:tgtEl>
                                        <p:attrNameLst>
                                          <p:attrName>ppt_x</p:attrName>
                                          <p:attrName>ppt_y</p:attrName>
                                        </p:attrNameLst>
                                      </p:cBhvr>
                                    </p:animMotion>
                                    <p:animEffect transition="out" filter="fade">
                                      <p:cBhvr>
                                        <p:cTn id="8" dur="2000"/>
                                        <p:tgtEl>
                                          <p:spTgt spid="16386"/>
                                        </p:tgtEl>
                                      </p:cBhvr>
                                    </p:animEffect>
                                    <p:set>
                                      <p:cBhvr>
                                        <p:cTn id="9" dur="1" fill="hold">
                                          <p:stCondLst>
                                            <p:cond delay="1999"/>
                                          </p:stCondLst>
                                        </p:cTn>
                                        <p:tgtEl>
                                          <p:spTgt spid="163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infotourism.net/documents/14525_Bulga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61488" cy="6985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авоъгълник 2"/>
          <p:cNvSpPr/>
          <p:nvPr/>
        </p:nvSpPr>
        <p:spPr>
          <a:xfrm>
            <a:off x="144240" y="252140"/>
            <a:ext cx="9361488" cy="6001643"/>
          </a:xfrm>
          <a:prstGeom prst="rect">
            <a:avLst/>
          </a:prstGeom>
        </p:spPr>
        <p:txBody>
          <a:bodyPr wrap="square">
            <a:spAutoFit/>
          </a:bodyPr>
          <a:lstStyle/>
          <a:p>
            <a:r>
              <a:rPr lang="bg-BG" sz="3200" b="1" dirty="0"/>
              <a:t>Може би няма друга страна,която да отдава такова голямо значение на хляба от България</a:t>
            </a:r>
            <a:r>
              <a:rPr lang="bg-BG" sz="3200" b="1" dirty="0" smtClean="0"/>
              <a:t>. Защото </a:t>
            </a:r>
            <a:r>
              <a:rPr lang="bg-BG" sz="3200" b="1" dirty="0"/>
              <a:t>ние хората от България не приемаме хляба само като хранителна добавка</a:t>
            </a:r>
            <a:r>
              <a:rPr lang="bg-BG" sz="3200" b="1" dirty="0" smtClean="0"/>
              <a:t>, от </a:t>
            </a:r>
            <a:r>
              <a:rPr lang="bg-BG" sz="3200" b="1" dirty="0"/>
              <a:t>която имаме нужда а го приемаме като нещо ценно</a:t>
            </a:r>
            <a:r>
              <a:rPr lang="bg-BG" sz="3200" b="1" dirty="0" smtClean="0"/>
              <a:t>, нещо </a:t>
            </a:r>
            <a:r>
              <a:rPr lang="bg-BG" sz="3200" b="1" dirty="0"/>
              <a:t>свещено от историята на България</a:t>
            </a:r>
            <a:r>
              <a:rPr lang="bg-BG" sz="3200" b="1" dirty="0" smtClean="0"/>
              <a:t>. Но </a:t>
            </a:r>
            <a:r>
              <a:rPr lang="bg-BG" sz="3200" b="1" dirty="0"/>
              <a:t>и всяка държава колкото и да се опитва няма да може да пресъздаде вкуса на хляба</a:t>
            </a:r>
            <a:r>
              <a:rPr lang="bg-BG" sz="3200" b="1" dirty="0" smtClean="0"/>
              <a:t>, който </a:t>
            </a:r>
            <a:r>
              <a:rPr lang="bg-BG" sz="3200" b="1" dirty="0"/>
              <a:t>пресъздава България</a:t>
            </a:r>
            <a:r>
              <a:rPr lang="bg-BG" sz="3200" b="1" dirty="0" smtClean="0"/>
              <a:t>. Защото </a:t>
            </a:r>
            <a:r>
              <a:rPr lang="bg-BG" sz="3200" b="1" dirty="0"/>
              <a:t>ние слагаме още нещо към рецептата за хляб</a:t>
            </a:r>
            <a:r>
              <a:rPr lang="bg-BG" sz="3200" b="1" dirty="0" smtClean="0"/>
              <a:t>, ние </a:t>
            </a:r>
            <a:r>
              <a:rPr lang="bg-BG" sz="3200" b="1" dirty="0"/>
              <a:t>слагаме любов и уважение към самия </a:t>
            </a:r>
            <a:r>
              <a:rPr lang="bg-BG" sz="3200" b="1" dirty="0" smtClean="0"/>
              <a:t>хляб</a:t>
            </a:r>
            <a:r>
              <a:rPr lang="bg-BG" sz="3200" b="1" dirty="0"/>
              <a:t>.</a:t>
            </a:r>
            <a:endParaRPr lang="bg-BG" sz="3200" dirty="0"/>
          </a:p>
        </p:txBody>
      </p:sp>
      <p:sp>
        <p:nvSpPr>
          <p:cNvPr id="4" name="Стрелка надясно 3">
            <a:hlinkClick r:id="rId3" action="ppaction://hlinksldjump"/>
          </p:cNvPr>
          <p:cNvSpPr/>
          <p:nvPr/>
        </p:nvSpPr>
        <p:spPr>
          <a:xfrm>
            <a:off x="7705080" y="6372820"/>
            <a:ext cx="1224136" cy="5040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3386460556"/>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mg.photo-forum.net/site_pics/182/i_1239795416_MG_50024-4-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61488" cy="6985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авоъгълник 1"/>
          <p:cNvSpPr/>
          <p:nvPr/>
        </p:nvSpPr>
        <p:spPr>
          <a:xfrm>
            <a:off x="1224360" y="584012"/>
            <a:ext cx="7776864" cy="5078313"/>
          </a:xfrm>
          <a:prstGeom prst="rect">
            <a:avLst/>
          </a:prstGeom>
        </p:spPr>
        <p:txBody>
          <a:bodyPr wrap="square">
            <a:spAutoFit/>
          </a:bodyPr>
          <a:lstStyle/>
          <a:p>
            <a:r>
              <a:rPr lang="bg-BG" sz="3600" b="1" dirty="0">
                <a:solidFill>
                  <a:srgbClr val="FF0000"/>
                </a:solidFill>
              </a:rPr>
              <a:t>Добруджа-житницата на България</a:t>
            </a:r>
            <a:r>
              <a:rPr lang="bg-BG" sz="3600" b="1" dirty="0" smtClean="0">
                <a:solidFill>
                  <a:srgbClr val="FF0000"/>
                </a:solidFill>
              </a:rPr>
              <a:t>. Това </a:t>
            </a:r>
            <a:r>
              <a:rPr lang="bg-BG" sz="3600" b="1" dirty="0">
                <a:solidFill>
                  <a:srgbClr val="FF0000"/>
                </a:solidFill>
              </a:rPr>
              <a:t>е място</a:t>
            </a:r>
            <a:r>
              <a:rPr lang="bg-BG" sz="3600" b="1" dirty="0" smtClean="0">
                <a:solidFill>
                  <a:srgbClr val="FF0000"/>
                </a:solidFill>
              </a:rPr>
              <a:t>, което </a:t>
            </a:r>
            <a:r>
              <a:rPr lang="bg-BG" sz="3600" b="1" dirty="0">
                <a:solidFill>
                  <a:srgbClr val="FF0000"/>
                </a:solidFill>
              </a:rPr>
              <a:t>заема част от страната ни България</a:t>
            </a:r>
            <a:r>
              <a:rPr lang="bg-BG" sz="3600" b="1" dirty="0" smtClean="0">
                <a:solidFill>
                  <a:srgbClr val="FF0000"/>
                </a:solidFill>
              </a:rPr>
              <a:t>. Това </a:t>
            </a:r>
            <a:r>
              <a:rPr lang="bg-BG" sz="3600" b="1" dirty="0">
                <a:solidFill>
                  <a:srgbClr val="FF0000"/>
                </a:solidFill>
              </a:rPr>
              <a:t>е мястото,където се прави най-много хляб в страната </a:t>
            </a:r>
            <a:r>
              <a:rPr lang="bg-BG" sz="3600" b="1" dirty="0" smtClean="0">
                <a:solidFill>
                  <a:srgbClr val="FF0000"/>
                </a:solidFill>
              </a:rPr>
              <a:t>ни. Няма </a:t>
            </a:r>
            <a:r>
              <a:rPr lang="bg-BG" sz="3600" b="1" dirty="0">
                <a:solidFill>
                  <a:srgbClr val="FF0000"/>
                </a:solidFill>
              </a:rPr>
              <a:t>място като Добруджа</a:t>
            </a:r>
            <a:r>
              <a:rPr lang="bg-BG" sz="3600" b="1" dirty="0" smtClean="0">
                <a:solidFill>
                  <a:srgbClr val="FF0000"/>
                </a:solidFill>
              </a:rPr>
              <a:t>, което </a:t>
            </a:r>
            <a:r>
              <a:rPr lang="bg-BG" sz="3600" b="1" dirty="0">
                <a:solidFill>
                  <a:srgbClr val="FF0000"/>
                </a:solidFill>
              </a:rPr>
              <a:t>да произвежда по-качествен хляб  от този.</a:t>
            </a:r>
            <a:endParaRPr lang="bg-BG" sz="3600" dirty="0">
              <a:solidFill>
                <a:srgbClr val="FF0000"/>
              </a:solidFill>
            </a:endParaRPr>
          </a:p>
        </p:txBody>
      </p:sp>
      <p:sp>
        <p:nvSpPr>
          <p:cNvPr id="3" name="Стрелка надясно 2">
            <a:hlinkClick r:id="rId3" action="ppaction://hlinksldjump"/>
          </p:cNvPr>
          <p:cNvSpPr/>
          <p:nvPr/>
        </p:nvSpPr>
        <p:spPr>
          <a:xfrm>
            <a:off x="7489056" y="5796756"/>
            <a:ext cx="1368152" cy="72008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2898360556"/>
      </p:ext>
    </p:extLst>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0.gstatic.com/images?q=tbn:ANd9GcT7bbo01RWdi-8ZJXSCjCjCQVgQMcASf2Iggs5lySY-SmYAvqm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361488" cy="6985002"/>
          </a:xfrm>
          <a:prstGeom prst="rect">
            <a:avLst/>
          </a:prstGeom>
          <a:noFill/>
          <a:extLst>
            <a:ext uri="{909E8E84-426E-40DD-AFC4-6F175D3DCCD1}">
              <a14:hiddenFill xmlns:a14="http://schemas.microsoft.com/office/drawing/2010/main">
                <a:solidFill>
                  <a:srgbClr val="FFFFFF"/>
                </a:solidFill>
              </a14:hiddenFill>
            </a:ext>
          </a:extLst>
        </p:spPr>
      </p:pic>
      <p:sp>
        <p:nvSpPr>
          <p:cNvPr id="2" name="Правоъгълник 1"/>
          <p:cNvSpPr/>
          <p:nvPr/>
        </p:nvSpPr>
        <p:spPr>
          <a:xfrm>
            <a:off x="-18678" y="-20638"/>
            <a:ext cx="9380166" cy="6740307"/>
          </a:xfrm>
          <a:prstGeom prst="rect">
            <a:avLst/>
          </a:prstGeom>
        </p:spPr>
        <p:txBody>
          <a:bodyPr wrap="square">
            <a:spAutoFit/>
          </a:bodyPr>
          <a:lstStyle/>
          <a:p>
            <a:r>
              <a:rPr lang="bg-BG" sz="3600" b="1" dirty="0">
                <a:solidFill>
                  <a:schemeClr val="accent6">
                    <a:lumMod val="50000"/>
                  </a:schemeClr>
                </a:solidFill>
              </a:rPr>
              <a:t>По един необикновен начин ние българите сме свикнали да не сядаме на трапезата без хляб</a:t>
            </a:r>
            <a:r>
              <a:rPr lang="bg-BG" sz="3600" b="1" dirty="0" smtClean="0">
                <a:solidFill>
                  <a:schemeClr val="accent6">
                    <a:lumMod val="50000"/>
                  </a:schemeClr>
                </a:solidFill>
              </a:rPr>
              <a:t>. Това </a:t>
            </a:r>
            <a:r>
              <a:rPr lang="bg-BG" sz="3600" b="1" dirty="0">
                <a:solidFill>
                  <a:schemeClr val="accent6">
                    <a:lumMod val="50000"/>
                  </a:schemeClr>
                </a:solidFill>
              </a:rPr>
              <a:t>нещо е вкоренено в нашата история и просто не можем да го премахнем.Хлябът е и свещен,защото се използва в много от празниците,в които е задължителен.Това са Коледният и Великденският козунак</a:t>
            </a:r>
            <a:r>
              <a:rPr lang="bg-BG" sz="3600" b="1" dirty="0" smtClean="0">
                <a:solidFill>
                  <a:schemeClr val="accent6">
                    <a:lumMod val="50000"/>
                  </a:schemeClr>
                </a:solidFill>
              </a:rPr>
              <a:t>. Той </a:t>
            </a:r>
            <a:r>
              <a:rPr lang="bg-BG" sz="3600" b="1" dirty="0">
                <a:solidFill>
                  <a:schemeClr val="accent6">
                    <a:lumMod val="50000"/>
                  </a:schemeClr>
                </a:solidFill>
              </a:rPr>
              <a:t>е метафора на добро поведение и гостоприемство и затова се казва</a:t>
            </a:r>
            <a:r>
              <a:rPr lang="bg-BG" sz="3600" b="1" dirty="0" smtClean="0">
                <a:solidFill>
                  <a:schemeClr val="accent6">
                    <a:lumMod val="50000"/>
                  </a:schemeClr>
                </a:solidFill>
              </a:rPr>
              <a:t>, че </a:t>
            </a:r>
            <a:r>
              <a:rPr lang="bg-BG" sz="3600" b="1" dirty="0">
                <a:solidFill>
                  <a:schemeClr val="accent6">
                    <a:lumMod val="50000"/>
                  </a:schemeClr>
                </a:solidFill>
              </a:rPr>
              <a:t>ние посрещаме гостите си с хляб и сол.</a:t>
            </a:r>
            <a:endParaRPr lang="bg-BG" sz="3600" dirty="0">
              <a:solidFill>
                <a:schemeClr val="accent6">
                  <a:lumMod val="50000"/>
                </a:schemeClr>
              </a:solidFill>
            </a:endParaRPr>
          </a:p>
        </p:txBody>
      </p:sp>
      <p:sp>
        <p:nvSpPr>
          <p:cNvPr id="3" name="Стрелка надясно 2">
            <a:hlinkClick r:id="rId3" action="ppaction://hlinksldjump"/>
          </p:cNvPr>
          <p:cNvSpPr/>
          <p:nvPr/>
        </p:nvSpPr>
        <p:spPr>
          <a:xfrm>
            <a:off x="7489056" y="6300812"/>
            <a:ext cx="1728192" cy="6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3372860709"/>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0" y="0"/>
            <a:ext cx="5904656" cy="62478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bg-BG" sz="4000" b="1" dirty="0"/>
              <a:t>За хляба наш</a:t>
            </a:r>
            <a:r>
              <a:rPr lang="bg-BG" sz="4000" b="1" dirty="0" smtClean="0"/>
              <a:t>… нека </a:t>
            </a:r>
            <a:r>
              <a:rPr lang="bg-BG" sz="4000" b="1" dirty="0"/>
              <a:t>направим всичко</a:t>
            </a:r>
            <a:r>
              <a:rPr lang="bg-BG" sz="4000" b="1" dirty="0" smtClean="0"/>
              <a:t>, което </a:t>
            </a:r>
            <a:r>
              <a:rPr lang="bg-BG" sz="4000" b="1" dirty="0"/>
              <a:t>е </a:t>
            </a:r>
            <a:r>
              <a:rPr lang="bg-BG" sz="4000" b="1" dirty="0" smtClean="0"/>
              <a:t>необходимо, за </a:t>
            </a:r>
            <a:r>
              <a:rPr lang="bg-BG" sz="4000" b="1" dirty="0"/>
              <a:t>да запазим историята на българският свещен хляб</a:t>
            </a:r>
            <a:r>
              <a:rPr lang="bg-BG" sz="4000" b="1" dirty="0" smtClean="0"/>
              <a:t>! И </a:t>
            </a:r>
            <a:r>
              <a:rPr lang="bg-BG" sz="4000" b="1" dirty="0"/>
              <a:t>правенето на специалния български хляб да продължи с векове!</a:t>
            </a:r>
            <a:endParaRPr lang="bg-BG" sz="4000" dirty="0"/>
          </a:p>
        </p:txBody>
      </p:sp>
      <p:pic>
        <p:nvPicPr>
          <p:cNvPr id="20482" name="Picture 2" descr="http://images.focus-news.net/2045676f9bfa4d6c6f742fc04939a2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258" y="0"/>
            <a:ext cx="3430230" cy="343023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img.bg.sof.cmestatic.com/media/images/644x322/Feb2011/1635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8728" y="3708524"/>
            <a:ext cx="3240584" cy="2779018"/>
          </a:xfrm>
          <a:prstGeom prst="rect">
            <a:avLst/>
          </a:prstGeom>
          <a:noFill/>
          <a:extLst>
            <a:ext uri="{909E8E84-426E-40DD-AFC4-6F175D3DCCD1}">
              <a14:hiddenFill xmlns:a14="http://schemas.microsoft.com/office/drawing/2010/main">
                <a:solidFill>
                  <a:srgbClr val="FFFFFF"/>
                </a:solidFill>
              </a14:hiddenFill>
            </a:ext>
          </a:extLst>
        </p:spPr>
      </p:pic>
      <p:sp>
        <p:nvSpPr>
          <p:cNvPr id="3" name="Стрелка надясно 2">
            <a:hlinkClick r:id="rId4" action="ppaction://hlinksldjump"/>
          </p:cNvPr>
          <p:cNvSpPr/>
          <p:nvPr/>
        </p:nvSpPr>
        <p:spPr>
          <a:xfrm>
            <a:off x="4248696" y="6372820"/>
            <a:ext cx="1152128" cy="61218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376930825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2000"/>
                                  </p:stCondLst>
                                  <p:childTnLst>
                                    <p:anim calcmode="lin" valueType="num">
                                      <p:cBhvr>
                                        <p:cTn id="6" dur="2000"/>
                                        <p:tgtEl>
                                          <p:spTgt spid="20482"/>
                                        </p:tgtEl>
                                        <p:attrNameLst>
                                          <p:attrName>ppt_w</p:attrName>
                                        </p:attrNameLst>
                                      </p:cBhvr>
                                      <p:tavLst>
                                        <p:tav tm="0">
                                          <p:val>
                                            <p:strVal val="ppt_w"/>
                                          </p:val>
                                        </p:tav>
                                        <p:tav tm="100000">
                                          <p:val>
                                            <p:fltVal val="0"/>
                                          </p:val>
                                        </p:tav>
                                      </p:tavLst>
                                    </p:anim>
                                    <p:anim calcmode="lin" valueType="num">
                                      <p:cBhvr>
                                        <p:cTn id="7" dur="2000"/>
                                        <p:tgtEl>
                                          <p:spTgt spid="20482"/>
                                        </p:tgtEl>
                                        <p:attrNameLst>
                                          <p:attrName>ppt_h</p:attrName>
                                        </p:attrNameLst>
                                      </p:cBhvr>
                                      <p:tavLst>
                                        <p:tav tm="0">
                                          <p:val>
                                            <p:strVal val="ppt_h"/>
                                          </p:val>
                                        </p:tav>
                                        <p:tav tm="100000">
                                          <p:val>
                                            <p:fltVal val="0"/>
                                          </p:val>
                                        </p:tav>
                                      </p:tavLst>
                                    </p:anim>
                                    <p:anim calcmode="lin" valueType="num">
                                      <p:cBhvr>
                                        <p:cTn id="8" dur="2000"/>
                                        <p:tgtEl>
                                          <p:spTgt spid="20482"/>
                                        </p:tgtEl>
                                        <p:attrNameLst>
                                          <p:attrName>style.rotation</p:attrName>
                                        </p:attrNameLst>
                                      </p:cBhvr>
                                      <p:tavLst>
                                        <p:tav tm="0">
                                          <p:val>
                                            <p:fltVal val="0"/>
                                          </p:val>
                                        </p:tav>
                                        <p:tav tm="100000">
                                          <p:val>
                                            <p:fltVal val="90"/>
                                          </p:val>
                                        </p:tav>
                                      </p:tavLst>
                                    </p:anim>
                                    <p:animEffect transition="out" filter="fade">
                                      <p:cBhvr>
                                        <p:cTn id="9" dur="2000"/>
                                        <p:tgtEl>
                                          <p:spTgt spid="20482"/>
                                        </p:tgtEl>
                                      </p:cBhvr>
                                    </p:animEffect>
                                    <p:set>
                                      <p:cBhvr>
                                        <p:cTn id="10" dur="1" fill="hold">
                                          <p:stCondLst>
                                            <p:cond delay="1999"/>
                                          </p:stCondLst>
                                        </p:cTn>
                                        <p:tgtEl>
                                          <p:spTgt spid="20482"/>
                                        </p:tgtEl>
                                        <p:attrNameLst>
                                          <p:attrName>style.visibility</p:attrName>
                                        </p:attrNameLst>
                                      </p:cBhvr>
                                      <p:to>
                                        <p:strVal val="hidden"/>
                                      </p:to>
                                    </p:set>
                                  </p:childTnLst>
                                </p:cTn>
                              </p:par>
                              <p:par>
                                <p:cTn id="11" presetID="30" presetClass="exit" presetSubtype="0" fill="hold" nodeType="withEffect">
                                  <p:stCondLst>
                                    <p:cond delay="3000"/>
                                  </p:stCondLst>
                                  <p:childTnLst>
                                    <p:animEffect transition="out" filter="fade">
                                      <p:cBhvr>
                                        <p:cTn id="12" dur="1600" accel="100000">
                                          <p:stCondLst>
                                            <p:cond delay="400"/>
                                          </p:stCondLst>
                                        </p:cTn>
                                        <p:tgtEl>
                                          <p:spTgt spid="20484"/>
                                        </p:tgtEl>
                                      </p:cBhvr>
                                    </p:animEffect>
                                    <p:anim calcmode="lin" valueType="num">
                                      <p:cBhvr>
                                        <p:cTn id="13" dur="1600" accel="100000">
                                          <p:stCondLst>
                                            <p:cond delay="400"/>
                                          </p:stCondLst>
                                        </p:cTn>
                                        <p:tgtEl>
                                          <p:spTgt spid="20484"/>
                                        </p:tgtEl>
                                        <p:attrNameLst>
                                          <p:attrName>style.rotation</p:attrName>
                                        </p:attrNameLst>
                                      </p:cBhvr>
                                      <p:tavLst>
                                        <p:tav tm="0">
                                          <p:val>
                                            <p:fltVal val="0"/>
                                          </p:val>
                                        </p:tav>
                                        <p:tav tm="100000">
                                          <p:val>
                                            <p:fltVal val="-90"/>
                                          </p:val>
                                        </p:tav>
                                      </p:tavLst>
                                    </p:anim>
                                    <p:anim calcmode="lin" valueType="num">
                                      <p:cBhvr>
                                        <p:cTn id="14" dur="400" decel="100000"/>
                                        <p:tgtEl>
                                          <p:spTgt spid="20484"/>
                                        </p:tgtEl>
                                        <p:attrNameLst>
                                          <p:attrName>ppt_x</p:attrName>
                                        </p:attrNameLst>
                                      </p:cBhvr>
                                      <p:tavLst>
                                        <p:tav tm="0">
                                          <p:val>
                                            <p:strVal val="ppt_x"/>
                                          </p:val>
                                        </p:tav>
                                        <p:tav tm="100000">
                                          <p:val>
                                            <p:strVal val="ppt_x-0.05"/>
                                          </p:val>
                                        </p:tav>
                                      </p:tavLst>
                                    </p:anim>
                                    <p:anim calcmode="lin" valueType="num">
                                      <p:cBhvr>
                                        <p:cTn id="15" dur="400" decel="100000"/>
                                        <p:tgtEl>
                                          <p:spTgt spid="20484"/>
                                        </p:tgtEl>
                                        <p:attrNameLst>
                                          <p:attrName>ppt_y</p:attrName>
                                        </p:attrNameLst>
                                      </p:cBhvr>
                                      <p:tavLst>
                                        <p:tav tm="0">
                                          <p:val>
                                            <p:strVal val="ppt_y"/>
                                          </p:val>
                                        </p:tav>
                                        <p:tav tm="100000">
                                          <p:val>
                                            <p:strVal val="ppt_y+0.1"/>
                                          </p:val>
                                        </p:tav>
                                      </p:tavLst>
                                    </p:anim>
                                    <p:anim calcmode="lin" valueType="num">
                                      <p:cBhvr>
                                        <p:cTn id="16" dur="1600" accel="100000">
                                          <p:stCondLst>
                                            <p:cond delay="400"/>
                                          </p:stCondLst>
                                        </p:cTn>
                                        <p:tgtEl>
                                          <p:spTgt spid="20484"/>
                                        </p:tgtEl>
                                        <p:attrNameLst>
                                          <p:attrName>ppt_x</p:attrName>
                                        </p:attrNameLst>
                                      </p:cBhvr>
                                      <p:tavLst>
                                        <p:tav tm="0">
                                          <p:val>
                                            <p:strVal val="ppt_x"/>
                                          </p:val>
                                        </p:tav>
                                        <p:tav tm="100000">
                                          <p:val>
                                            <p:strVal val="ppt_x+0.4+0.05"/>
                                          </p:val>
                                        </p:tav>
                                      </p:tavLst>
                                    </p:anim>
                                    <p:anim calcmode="lin" valueType="num">
                                      <p:cBhvr>
                                        <p:cTn id="17" dur="1600" accel="100000">
                                          <p:stCondLst>
                                            <p:cond delay="400"/>
                                          </p:stCondLst>
                                        </p:cTn>
                                        <p:tgtEl>
                                          <p:spTgt spid="20484"/>
                                        </p:tgtEl>
                                        <p:attrNameLst>
                                          <p:attrName>ppt_y</p:attrName>
                                        </p:attrNameLst>
                                      </p:cBhvr>
                                      <p:tavLst>
                                        <p:tav tm="0">
                                          <p:val>
                                            <p:strVal val="ppt_y"/>
                                          </p:val>
                                        </p:tav>
                                        <p:tav tm="100000">
                                          <p:val>
                                            <p:strVal val="ppt_y-0.4-0.1"/>
                                          </p:val>
                                        </p:tav>
                                      </p:tavLst>
                                    </p:anim>
                                    <p:set>
                                      <p:cBhvr>
                                        <p:cTn id="18" dur="1" fill="hold">
                                          <p:stCondLst>
                                            <p:cond delay="1999"/>
                                          </p:stCondLst>
                                        </p:cTn>
                                        <p:tgtEl>
                                          <p:spTgt spid="204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216248" y="972220"/>
            <a:ext cx="8640960" cy="5040559"/>
          </a:xfrm>
          <a:prstGeom prst="rect">
            <a:avLst/>
          </a:prstGeom>
          <a:noFill/>
        </p:spPr>
        <p:txBody>
          <a:bodyPr wrap="square" lIns="91440" tIns="45720" rIns="91440" bIns="45720">
            <a:prstTxWarp prst="textChevronInverted">
              <a:avLst/>
            </a:prstTxWarp>
            <a:spAutoFit/>
          </a:bodyPr>
          <a:lstStyle/>
          <a:p>
            <a:pPr algn="ctr"/>
            <a:r>
              <a:rPr lang="bg-BG" sz="5400" b="1" dirty="0" smtClean="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rPr>
              <a:t>НЕКА ВО ВЕКИ ВЕКУВА БЪЛГАРСКИЯТ ХЛЯБ!</a:t>
            </a:r>
            <a:endParaRPr lang="bg-BG" sz="5400" b="1" dirty="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6774883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grpId="0" nodeType="withEffect">
                                  <p:stCondLst>
                                    <p:cond delay="500"/>
                                  </p:stCondLst>
                                  <p:iterate type="lt">
                                    <p:tmPct val="10000"/>
                                  </p:iterate>
                                  <p:childTnLst>
                                    <p:animClr clrSpc="rgb" dir="cw">
                                      <p:cBhvr override="childStyle">
                                        <p:cTn id="6" dur="2000" fill="hold"/>
                                        <p:tgtEl>
                                          <p:spTgt spid="2"/>
                                        </p:tgtEl>
                                        <p:attrNameLst>
                                          <p:attrName>style.color</p:attrName>
                                        </p:attrNameLst>
                                      </p:cBhvr>
                                      <p:to>
                                        <a:schemeClr val="accent2"/>
                                      </p:to>
                                    </p:animClr>
                                    <p:animClr clrSpc="rgb" dir="cw">
                                      <p:cBhvr>
                                        <p:cTn id="7" dur="2000" fill="hold"/>
                                        <p:tgtEl>
                                          <p:spTgt spid="2"/>
                                        </p:tgtEl>
                                        <p:attrNameLst>
                                          <p:attrName>fillcolor</p:attrName>
                                        </p:attrNameLst>
                                      </p:cBhvr>
                                      <p:to>
                                        <a:schemeClr val="accent2"/>
                                      </p:to>
                                    </p:animClr>
                                    <p:set>
                                      <p:cBhvr>
                                        <p:cTn id="8" dur="2000" fill="hold"/>
                                        <p:tgtEl>
                                          <p:spTgt spid="2"/>
                                        </p:tgtEl>
                                        <p:attrNameLst>
                                          <p:attrName>fill.type</p:attrName>
                                        </p:attrNameLst>
                                      </p:cBhvr>
                                      <p:to>
                                        <p:strVal val="solid"/>
                                      </p:to>
                                    </p:set>
                                    <p:anim to="1.5" calcmode="lin" valueType="num">
                                      <p:cBhvr override="childStyle">
                                        <p:cTn id="9" dur="20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0" y="-1"/>
            <a:ext cx="5456684" cy="7448193"/>
          </a:xfrm>
          <a:prstGeom prst="rect">
            <a:avLst/>
          </a:prstGeom>
        </p:spPr>
        <p:txBody>
          <a:bodyPr wrap="square">
            <a:spAutoFit/>
          </a:bodyPr>
          <a:lstStyle/>
          <a:p>
            <a:r>
              <a:rPr lang="bg-BG" sz="2000" dirty="0"/>
              <a:t>Хлябът  съществува още  от най-ранни  години</a:t>
            </a:r>
            <a:r>
              <a:rPr lang="bg-BG" sz="2000" dirty="0" smtClean="0"/>
              <a:t>.</a:t>
            </a:r>
            <a:r>
              <a:rPr lang="en-US" sz="2000" dirty="0" smtClean="0"/>
              <a:t> </a:t>
            </a:r>
            <a:r>
              <a:rPr lang="bg-BG" sz="2000" dirty="0" smtClean="0"/>
              <a:t>Най-старият </a:t>
            </a:r>
            <a:r>
              <a:rPr lang="bg-BG" sz="2000" dirty="0"/>
              <a:t>занаят на Земята е  хлебарството</a:t>
            </a:r>
            <a:r>
              <a:rPr lang="bg-BG" sz="2000" dirty="0" smtClean="0"/>
              <a:t>.</a:t>
            </a:r>
            <a:r>
              <a:rPr lang="en-US" sz="2000" dirty="0" smtClean="0"/>
              <a:t> </a:t>
            </a:r>
            <a:r>
              <a:rPr lang="bg-BG" sz="2000" dirty="0" smtClean="0"/>
              <a:t>Първите </a:t>
            </a:r>
            <a:r>
              <a:rPr lang="bg-BG" sz="2000" dirty="0"/>
              <a:t>сведения са от  късната неолитна епоха</a:t>
            </a:r>
            <a:r>
              <a:rPr lang="en-US" sz="2000" dirty="0"/>
              <a:t>(</a:t>
            </a:r>
            <a:r>
              <a:rPr lang="bg-BG" sz="2000" dirty="0"/>
              <a:t>от  6000  до  4000  </a:t>
            </a:r>
            <a:r>
              <a:rPr lang="bg-BG" sz="2000" dirty="0" smtClean="0"/>
              <a:t>г.пр.Хр</a:t>
            </a:r>
            <a:r>
              <a:rPr lang="en-US" sz="2000" dirty="0" smtClean="0"/>
              <a:t>)</a:t>
            </a:r>
            <a:r>
              <a:rPr lang="bg-BG" sz="2000" dirty="0" smtClean="0"/>
              <a:t>.</a:t>
            </a:r>
            <a:r>
              <a:rPr lang="en-US" sz="2000" dirty="0" smtClean="0"/>
              <a:t> </a:t>
            </a:r>
            <a:r>
              <a:rPr lang="bg-BG" sz="2000" dirty="0" smtClean="0"/>
              <a:t>Но  </a:t>
            </a:r>
            <a:r>
              <a:rPr lang="bg-BG" sz="2000" dirty="0"/>
              <a:t>въпреки ранната  поява на хляба той не е бел в това състояние</a:t>
            </a:r>
            <a:r>
              <a:rPr lang="bg-BG" sz="2000" dirty="0" smtClean="0"/>
              <a:t>,</a:t>
            </a:r>
            <a:r>
              <a:rPr lang="en-US" sz="2000" dirty="0" smtClean="0"/>
              <a:t> </a:t>
            </a:r>
            <a:r>
              <a:rPr lang="bg-BG" sz="2000" dirty="0" smtClean="0"/>
              <a:t>в </a:t>
            </a:r>
            <a:r>
              <a:rPr lang="bg-BG" sz="2000" dirty="0"/>
              <a:t>което е сега</a:t>
            </a:r>
            <a:r>
              <a:rPr lang="bg-BG" sz="2000" dirty="0" smtClean="0"/>
              <a:t>.</a:t>
            </a:r>
            <a:r>
              <a:rPr lang="en-US" sz="2000" dirty="0" smtClean="0"/>
              <a:t> </a:t>
            </a:r>
            <a:r>
              <a:rPr lang="bg-BG" sz="2000" dirty="0" smtClean="0"/>
              <a:t>Има с</a:t>
            </a:r>
            <a:r>
              <a:rPr lang="bg-BG" sz="2000" dirty="0"/>
              <a:t>в</a:t>
            </a:r>
            <a:r>
              <a:rPr lang="bg-BG" sz="2000" dirty="0" smtClean="0"/>
              <a:t>едения,че  </a:t>
            </a:r>
            <a:r>
              <a:rPr lang="bg-BG" sz="2000" dirty="0"/>
              <a:t>хората  по онова време не са чакали тестото да ферментира а направо са го пекли</a:t>
            </a:r>
            <a:r>
              <a:rPr lang="bg-BG" sz="2000" dirty="0" smtClean="0"/>
              <a:t>.</a:t>
            </a:r>
            <a:r>
              <a:rPr lang="en-US" sz="2000" dirty="0" smtClean="0"/>
              <a:t> </a:t>
            </a:r>
            <a:r>
              <a:rPr lang="bg-BG" sz="2000" dirty="0" smtClean="0"/>
              <a:t>А </a:t>
            </a:r>
            <a:r>
              <a:rPr lang="bg-BG" sz="2000" dirty="0"/>
              <a:t>хлебната мая започва да се прилага едва през 19 век. </a:t>
            </a:r>
            <a:r>
              <a:rPr lang="en-US" sz="2000" dirty="0" smtClean="0"/>
              <a:t> </a:t>
            </a:r>
            <a:r>
              <a:rPr lang="bg-BG" sz="2000" dirty="0" smtClean="0"/>
              <a:t>Всички </a:t>
            </a:r>
            <a:r>
              <a:rPr lang="bg-BG" sz="2000" dirty="0"/>
              <a:t>сме чували израза "Продава се като топъл хляб". </a:t>
            </a:r>
            <a:r>
              <a:rPr lang="bg-BG" sz="2000" dirty="0" smtClean="0"/>
              <a:t>Затова </a:t>
            </a:r>
            <a:r>
              <a:rPr lang="bg-BG" sz="2000" dirty="0"/>
              <a:t>пред хлебарите винаги е стоял въпроса как да го направят винаги топъл за клиента</a:t>
            </a:r>
            <a:r>
              <a:rPr lang="bg-BG" sz="2000" dirty="0" smtClean="0"/>
              <a:t>.</a:t>
            </a:r>
            <a:r>
              <a:rPr lang="en-US" sz="2000" dirty="0" smtClean="0"/>
              <a:t> </a:t>
            </a:r>
            <a:r>
              <a:rPr lang="bg-BG" sz="2000" dirty="0" smtClean="0"/>
              <a:t>Това </a:t>
            </a:r>
            <a:r>
              <a:rPr lang="bg-BG" sz="2000" dirty="0"/>
              <a:t>е довело до третата технологична промяна при производството на хляб – двойното изпичане</a:t>
            </a:r>
            <a:r>
              <a:rPr lang="bg-BG" sz="2000" dirty="0" smtClean="0"/>
              <a:t>.</a:t>
            </a:r>
            <a:r>
              <a:rPr lang="en-US" sz="2000" dirty="0" smtClean="0"/>
              <a:t> </a:t>
            </a:r>
            <a:r>
              <a:rPr lang="bg-BG" sz="2000" dirty="0" smtClean="0"/>
              <a:t> </a:t>
            </a:r>
            <a:r>
              <a:rPr lang="bg-BG" sz="2000" dirty="0"/>
              <a:t>На определен етап от производствения процес хлебното изделие се замразява шоково</a:t>
            </a:r>
            <a:r>
              <a:rPr lang="bg-BG" sz="2000" dirty="0" smtClean="0"/>
              <a:t>,</a:t>
            </a:r>
            <a:r>
              <a:rPr lang="en-US" sz="2000" dirty="0" smtClean="0"/>
              <a:t> </a:t>
            </a:r>
            <a:r>
              <a:rPr lang="bg-BG" sz="2000" dirty="0" smtClean="0"/>
              <a:t> </a:t>
            </a:r>
            <a:r>
              <a:rPr lang="bg-BG" sz="2000" dirty="0"/>
              <a:t>доставя се замразено до магазина и там се доизпича. Тези обекти са популярни с названието си „горещи точки”. Там хлябът е винаги топъл и прясно изпечен.</a:t>
            </a:r>
          </a:p>
          <a:p>
            <a:r>
              <a:rPr lang="bg-BG" dirty="0"/>
              <a:t> </a:t>
            </a:r>
          </a:p>
        </p:txBody>
      </p:sp>
      <p:pic>
        <p:nvPicPr>
          <p:cNvPr id="2050" name="Picture 2" descr="http://www.pernikmedia.net/storage1/images/articles/item198/pic20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1467" y="1476276"/>
            <a:ext cx="3990021" cy="2988444"/>
          </a:xfrm>
          <a:prstGeom prst="rect">
            <a:avLst/>
          </a:prstGeom>
          <a:noFill/>
          <a:extLst>
            <a:ext uri="{909E8E84-426E-40DD-AFC4-6F175D3DCCD1}">
              <a14:hiddenFill xmlns:a14="http://schemas.microsoft.com/office/drawing/2010/main">
                <a:solidFill>
                  <a:srgbClr val="FFFFFF"/>
                </a:solidFill>
              </a14:hiddenFill>
            </a:ext>
          </a:extLst>
        </p:spPr>
      </p:pic>
      <p:sp>
        <p:nvSpPr>
          <p:cNvPr id="3" name="Правоъгълник 2"/>
          <p:cNvSpPr/>
          <p:nvPr/>
        </p:nvSpPr>
        <p:spPr>
          <a:xfrm>
            <a:off x="5793674" y="5436716"/>
            <a:ext cx="3145605" cy="830997"/>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bg-BG" sz="4800" dirty="0">
                <a:hlinkClick r:id="rId3" action="ppaction://hlinksldjump"/>
              </a:rPr>
              <a:t>Продължи</a:t>
            </a:r>
            <a:endParaRPr lang="bg-BG" sz="4800" dirty="0"/>
          </a:p>
        </p:txBody>
      </p:sp>
    </p:spTree>
    <p:extLst>
      <p:ext uri="{BB962C8B-B14F-4D97-AF65-F5344CB8AC3E}">
        <p14:creationId xmlns:p14="http://schemas.microsoft.com/office/powerpoint/2010/main" val="64477756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00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7562" y="-107900"/>
            <a:ext cx="9217248" cy="4031873"/>
          </a:xfrm>
          <a:prstGeom prst="rect">
            <a:avLst/>
          </a:prstGeom>
        </p:spPr>
        <p:txBody>
          <a:bodyPr wrap="square">
            <a:spAutoFit/>
          </a:bodyPr>
          <a:lstStyle/>
          <a:p>
            <a:r>
              <a:rPr lang="ru-RU" sz="3200" dirty="0"/>
              <a:t>Как са правили хляба си нашите баби преди векове, когато не е имало мая и дори магазини. Когато хляба е бил от първостепенно значение за оцеляването на многобройната челяд в българското семейство. Когато всичко потребно се е събирало от къра, полето или  гората. Когато Хляба наш - насъщний е бил СВЕЩЕН. </a:t>
            </a:r>
            <a:endParaRPr lang="bg-BG" sz="3200" dirty="0"/>
          </a:p>
        </p:txBody>
      </p:sp>
      <p:pic>
        <p:nvPicPr>
          <p:cNvPr id="3074" name="Picture 2" descr="http://www.zahorata.com/images/uploaded_images/pic_1486_b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1248" y="3780110"/>
            <a:ext cx="216024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bogoizbrania.blog.bg/photos/26055/harvesting_the_wheat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395" y="3892645"/>
            <a:ext cx="4650156" cy="3092355"/>
          </a:xfrm>
          <a:prstGeom prst="rect">
            <a:avLst/>
          </a:prstGeom>
          <a:noFill/>
          <a:extLst>
            <a:ext uri="{909E8E84-426E-40DD-AFC4-6F175D3DCCD1}">
              <a14:hiddenFill xmlns:a14="http://schemas.microsoft.com/office/drawing/2010/main">
                <a:solidFill>
                  <a:srgbClr val="FFFFFF"/>
                </a:solidFill>
              </a14:hiddenFill>
            </a:ext>
          </a:extLst>
        </p:spPr>
      </p:pic>
      <p:sp>
        <p:nvSpPr>
          <p:cNvPr id="3" name="Правоъгълник 2"/>
          <p:cNvSpPr/>
          <p:nvPr/>
        </p:nvSpPr>
        <p:spPr>
          <a:xfrm>
            <a:off x="5655270" y="5868764"/>
            <a:ext cx="136815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 name="Правоъгълник 3"/>
          <p:cNvSpPr/>
          <p:nvPr/>
        </p:nvSpPr>
        <p:spPr>
          <a:xfrm>
            <a:off x="5655270" y="5991368"/>
            <a:ext cx="1353256" cy="523220"/>
          </a:xfrm>
          <a:prstGeom prst="rect">
            <a:avLst/>
          </a:prstGeom>
        </p:spPr>
        <p:txBody>
          <a:bodyPr wrap="none">
            <a:spAutoFit/>
          </a:bodyPr>
          <a:lstStyle/>
          <a:p>
            <a:r>
              <a:rPr lang="bg-BG" sz="2800" b="1" dirty="0">
                <a:hlinkClick r:id="rId4" action="ppaction://hlinksldjump"/>
              </a:rPr>
              <a:t>МЕНЮ</a:t>
            </a:r>
            <a:endParaRPr lang="bg-BG" sz="2800" dirty="0"/>
          </a:p>
        </p:txBody>
      </p:sp>
    </p:spTree>
    <p:extLst>
      <p:ext uri="{BB962C8B-B14F-4D97-AF65-F5344CB8AC3E}">
        <p14:creationId xmlns:p14="http://schemas.microsoft.com/office/powerpoint/2010/main" val="3255408795"/>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par>
                                <p:cTn id="8" presetID="31" presetClass="entr" presetSubtype="0" fill="hold" nodeType="withEffect">
                                  <p:stCondLst>
                                    <p:cond delay="5000"/>
                                  </p:stCondLst>
                                  <p:childTnLst>
                                    <p:set>
                                      <p:cBhvr>
                                        <p:cTn id="9" dur="1" fill="hold">
                                          <p:stCondLst>
                                            <p:cond delay="0"/>
                                          </p:stCondLst>
                                        </p:cTn>
                                        <p:tgtEl>
                                          <p:spTgt spid="3074"/>
                                        </p:tgtEl>
                                        <p:attrNameLst>
                                          <p:attrName>style.visibility</p:attrName>
                                        </p:attrNameLst>
                                      </p:cBhvr>
                                      <p:to>
                                        <p:strVal val="visible"/>
                                      </p:to>
                                    </p:set>
                                    <p:anim calcmode="lin" valueType="num">
                                      <p:cBhvr>
                                        <p:cTn id="10" dur="2000" fill="hold"/>
                                        <p:tgtEl>
                                          <p:spTgt spid="3074"/>
                                        </p:tgtEl>
                                        <p:attrNameLst>
                                          <p:attrName>ppt_w</p:attrName>
                                        </p:attrNameLst>
                                      </p:cBhvr>
                                      <p:tavLst>
                                        <p:tav tm="0">
                                          <p:val>
                                            <p:fltVal val="0"/>
                                          </p:val>
                                        </p:tav>
                                        <p:tav tm="100000">
                                          <p:val>
                                            <p:strVal val="#ppt_w"/>
                                          </p:val>
                                        </p:tav>
                                      </p:tavLst>
                                    </p:anim>
                                    <p:anim calcmode="lin" valueType="num">
                                      <p:cBhvr>
                                        <p:cTn id="11" dur="2000" fill="hold"/>
                                        <p:tgtEl>
                                          <p:spTgt spid="3074"/>
                                        </p:tgtEl>
                                        <p:attrNameLst>
                                          <p:attrName>ppt_h</p:attrName>
                                        </p:attrNameLst>
                                      </p:cBhvr>
                                      <p:tavLst>
                                        <p:tav tm="0">
                                          <p:val>
                                            <p:fltVal val="0"/>
                                          </p:val>
                                        </p:tav>
                                        <p:tav tm="100000">
                                          <p:val>
                                            <p:strVal val="#ppt_h"/>
                                          </p:val>
                                        </p:tav>
                                      </p:tavLst>
                                    </p:anim>
                                    <p:anim calcmode="lin" valueType="num">
                                      <p:cBhvr>
                                        <p:cTn id="12" dur="2000" fill="hold"/>
                                        <p:tgtEl>
                                          <p:spTgt spid="3074"/>
                                        </p:tgtEl>
                                        <p:attrNameLst>
                                          <p:attrName>style.rotation</p:attrName>
                                        </p:attrNameLst>
                                      </p:cBhvr>
                                      <p:tavLst>
                                        <p:tav tm="0">
                                          <p:val>
                                            <p:fltVal val="90"/>
                                          </p:val>
                                        </p:tav>
                                        <p:tav tm="100000">
                                          <p:val>
                                            <p:fltVal val="0"/>
                                          </p:val>
                                        </p:tav>
                                      </p:tavLst>
                                    </p:anim>
                                    <p:animEffect transition="in" filter="fade">
                                      <p:cBhvr>
                                        <p:cTn id="1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0" y="0"/>
            <a:ext cx="9361488" cy="6247864"/>
          </a:xfrm>
          <a:prstGeom prst="rect">
            <a:avLst/>
          </a:prstGeom>
        </p:spPr>
        <p:txBody>
          <a:bodyPr wrap="square">
            <a:spAutoFit/>
          </a:bodyPr>
          <a:lstStyle/>
          <a:p>
            <a:r>
              <a:rPr lang="bg-BG" sz="4000" dirty="0"/>
              <a:t>Докато се получи  свеж топъл хляб</a:t>
            </a:r>
            <a:r>
              <a:rPr lang="bg-BG" sz="4000" dirty="0" smtClean="0"/>
              <a:t>,</a:t>
            </a:r>
            <a:r>
              <a:rPr lang="en-US" sz="4000" dirty="0" smtClean="0"/>
              <a:t> </a:t>
            </a:r>
            <a:r>
              <a:rPr lang="bg-BG" sz="4000" dirty="0" smtClean="0"/>
              <a:t>без </a:t>
            </a:r>
            <a:r>
              <a:rPr lang="bg-BG" sz="4000" dirty="0"/>
              <a:t>който ние не можем  на нашата трапеза са нужни много усилия  и  труд</a:t>
            </a:r>
            <a:r>
              <a:rPr lang="bg-BG" sz="4000" dirty="0" smtClean="0"/>
              <a:t>.</a:t>
            </a:r>
            <a:r>
              <a:rPr lang="en-US" sz="4000" dirty="0" smtClean="0"/>
              <a:t> </a:t>
            </a:r>
            <a:r>
              <a:rPr lang="bg-BG" sz="4000" dirty="0" smtClean="0"/>
              <a:t>Тези </a:t>
            </a:r>
            <a:r>
              <a:rPr lang="bg-BG" sz="4000" dirty="0"/>
              <a:t>усилия на нас младите хора не са ни известни </a:t>
            </a:r>
            <a:r>
              <a:rPr lang="bg-BG" sz="4000" dirty="0" smtClean="0"/>
              <a:t>,</a:t>
            </a:r>
            <a:r>
              <a:rPr lang="en-US" sz="4000" dirty="0" smtClean="0"/>
              <a:t> </a:t>
            </a:r>
            <a:r>
              <a:rPr lang="bg-BG" sz="4000" dirty="0" smtClean="0"/>
              <a:t>защото  </a:t>
            </a:r>
            <a:r>
              <a:rPr lang="bg-BG" sz="4000" dirty="0"/>
              <a:t>не сме искали да се научим или просто  сме нямали достатъчно време. Позволете ми да Ви  обясня и покажа дългият път</a:t>
            </a:r>
            <a:r>
              <a:rPr lang="bg-BG" sz="4000" dirty="0" smtClean="0"/>
              <a:t>,</a:t>
            </a:r>
            <a:r>
              <a:rPr lang="en-US" sz="4000" dirty="0" smtClean="0"/>
              <a:t> </a:t>
            </a:r>
            <a:r>
              <a:rPr lang="bg-BG" sz="4000" dirty="0" smtClean="0"/>
              <a:t>който </a:t>
            </a:r>
            <a:r>
              <a:rPr lang="bg-BG" sz="4000" dirty="0"/>
              <a:t>извървява хлябът докато стигне до нашите трапези.</a:t>
            </a:r>
          </a:p>
        </p:txBody>
      </p:sp>
      <p:sp>
        <p:nvSpPr>
          <p:cNvPr id="3" name="Стрелка надясно 2">
            <a:hlinkClick r:id="rId2" action="ppaction://hlinksldjump"/>
          </p:cNvPr>
          <p:cNvSpPr/>
          <p:nvPr/>
        </p:nvSpPr>
        <p:spPr>
          <a:xfrm>
            <a:off x="7596609" y="6106675"/>
            <a:ext cx="1584176" cy="756196"/>
          </a:xfrm>
          <a:prstGeom prst="rightArrow">
            <a:avLst>
              <a:gd name="adj1" fmla="val 50000"/>
              <a:gd name="adj2" fmla="val 82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313015481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0" y="16172"/>
            <a:ext cx="8641184" cy="2800767"/>
          </a:xfrm>
          <a:prstGeom prst="rect">
            <a:avLst/>
          </a:prstGeom>
        </p:spPr>
        <p:txBody>
          <a:bodyPr wrap="square">
            <a:spAutoFit/>
          </a:bodyPr>
          <a:lstStyle/>
          <a:p>
            <a:r>
              <a:rPr lang="bg-BG" sz="4400" dirty="0"/>
              <a:t>1.Подготвянето на  почвата  за сеене</a:t>
            </a:r>
            <a:r>
              <a:rPr lang="bg-BG" sz="4400" dirty="0" smtClean="0"/>
              <a:t>.</a:t>
            </a:r>
            <a:r>
              <a:rPr lang="en-US" sz="4400" dirty="0" smtClean="0"/>
              <a:t> </a:t>
            </a:r>
            <a:r>
              <a:rPr lang="bg-BG" sz="4400" dirty="0" smtClean="0"/>
              <a:t>Може </a:t>
            </a:r>
            <a:r>
              <a:rPr lang="bg-BG" sz="4400" dirty="0"/>
              <a:t>да  се направи есента или на пролет това зависи от самите нас.</a:t>
            </a:r>
          </a:p>
        </p:txBody>
      </p:sp>
      <p:pic>
        <p:nvPicPr>
          <p:cNvPr id="4098" name="Picture 2" descr="http://www.bglov.com/pictures/img/2046_p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4" y="3420492"/>
            <a:ext cx="4256643" cy="319584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atic.bnt.bg/public/files/articles/201106/thumb_400x300_554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799" y="2700412"/>
            <a:ext cx="4128459"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Стрелка надясно 2">
            <a:hlinkClick r:id="rId4" action="ppaction://hlinksldjump"/>
          </p:cNvPr>
          <p:cNvSpPr/>
          <p:nvPr/>
        </p:nvSpPr>
        <p:spPr>
          <a:xfrm>
            <a:off x="7249028" y="6084788"/>
            <a:ext cx="1608180" cy="900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332645348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4098"/>
                                        </p:tgtEl>
                                        <p:attrNameLst>
                                          <p:attrName>style.visibility</p:attrName>
                                        </p:attrNameLst>
                                      </p:cBhvr>
                                      <p:to>
                                        <p:strVal val="visible"/>
                                      </p:to>
                                    </p:set>
                                    <p:anim calcmode="lin" valueType="num">
                                      <p:cBhvr>
                                        <p:cTn id="7" dur="2000" fill="hold"/>
                                        <p:tgtEl>
                                          <p:spTgt spid="4098"/>
                                        </p:tgtEl>
                                        <p:attrNameLst>
                                          <p:attrName>ppt_w</p:attrName>
                                        </p:attrNameLst>
                                      </p:cBhvr>
                                      <p:tavLst>
                                        <p:tav tm="0">
                                          <p:val>
                                            <p:fltVal val="0"/>
                                          </p:val>
                                        </p:tav>
                                        <p:tav tm="100000">
                                          <p:val>
                                            <p:strVal val="#ppt_w"/>
                                          </p:val>
                                        </p:tav>
                                      </p:tavLst>
                                    </p:anim>
                                    <p:anim calcmode="lin" valueType="num">
                                      <p:cBhvr>
                                        <p:cTn id="8" dur="2000" fill="hold"/>
                                        <p:tgtEl>
                                          <p:spTgt spid="4098"/>
                                        </p:tgtEl>
                                        <p:attrNameLst>
                                          <p:attrName>ppt_h</p:attrName>
                                        </p:attrNameLst>
                                      </p:cBhvr>
                                      <p:tavLst>
                                        <p:tav tm="0">
                                          <p:val>
                                            <p:fltVal val="0"/>
                                          </p:val>
                                        </p:tav>
                                        <p:tav tm="100000">
                                          <p:val>
                                            <p:strVal val="#ppt_h"/>
                                          </p:val>
                                        </p:tav>
                                      </p:tavLst>
                                    </p:anim>
                                    <p:animEffect transition="in" filter="fade">
                                      <p:cBhvr>
                                        <p:cTn id="9" dur="2000"/>
                                        <p:tgtEl>
                                          <p:spTgt spid="4098"/>
                                        </p:tgtEl>
                                      </p:cBhvr>
                                    </p:animEffect>
                                  </p:childTnLst>
                                </p:cTn>
                              </p:par>
                              <p:par>
                                <p:cTn id="10" presetID="1" presetClass="entr" presetSubtype="0" fill="hold" nodeType="withEffect">
                                  <p:stCondLst>
                                    <p:cond delay="2000"/>
                                  </p:stCondLst>
                                  <p:childTnLst>
                                    <p:set>
                                      <p:cBhvr>
                                        <p:cTn id="11"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0" y="0"/>
            <a:ext cx="9361488" cy="2123658"/>
          </a:xfrm>
          <a:prstGeom prst="rect">
            <a:avLst/>
          </a:prstGeom>
        </p:spPr>
        <p:txBody>
          <a:bodyPr wrap="square">
            <a:spAutoFit/>
          </a:bodyPr>
          <a:lstStyle/>
          <a:p>
            <a:r>
              <a:rPr lang="bg-BG" sz="4400" dirty="0"/>
              <a:t>2.Разпръсква се семето по обекта</a:t>
            </a:r>
            <a:r>
              <a:rPr lang="en-US" sz="4400" dirty="0"/>
              <a:t>(</a:t>
            </a:r>
            <a:r>
              <a:rPr lang="bg-BG" sz="4400" dirty="0"/>
              <a:t>нивата</a:t>
            </a:r>
            <a:r>
              <a:rPr lang="en-US" sz="4400" dirty="0" smtClean="0"/>
              <a:t>)</a:t>
            </a:r>
            <a:r>
              <a:rPr lang="bg-BG" sz="4400" dirty="0" smtClean="0"/>
              <a:t>,</a:t>
            </a:r>
            <a:r>
              <a:rPr lang="en-US" sz="4400" dirty="0" smtClean="0"/>
              <a:t> </a:t>
            </a:r>
            <a:r>
              <a:rPr lang="bg-BG" sz="4400" dirty="0" smtClean="0"/>
              <a:t>но </a:t>
            </a:r>
            <a:r>
              <a:rPr lang="bg-BG" sz="4400" dirty="0"/>
              <a:t>която то ще се развива.</a:t>
            </a:r>
          </a:p>
        </p:txBody>
      </p:sp>
      <p:pic>
        <p:nvPicPr>
          <p:cNvPr id="5122" name="Picture 2" descr="http://e-burgas.com/wp-content/uploads/2012/05/39a5c3985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34" y="2786111"/>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news.bg/pictures/529814_375_282_4x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776" y="1404268"/>
            <a:ext cx="4132132"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Стрелка надясно 2">
            <a:hlinkClick r:id="rId4" action="ppaction://hlinksldjump"/>
          </p:cNvPr>
          <p:cNvSpPr/>
          <p:nvPr/>
        </p:nvSpPr>
        <p:spPr>
          <a:xfrm>
            <a:off x="5904880" y="5220692"/>
            <a:ext cx="2592288"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3210329192"/>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withEffect">
                                  <p:stCondLst>
                                    <p:cond delay="1500"/>
                                  </p:stCondLst>
                                  <p:childTnLst>
                                    <p:anim calcmode="lin" valueType="num">
                                      <p:cBhvr>
                                        <p:cTn id="6" dur="2000"/>
                                        <p:tgtEl>
                                          <p:spTgt spid="5122"/>
                                        </p:tgtEl>
                                        <p:attrNameLst>
                                          <p:attrName>ppt_w</p:attrName>
                                        </p:attrNameLst>
                                      </p:cBhvr>
                                      <p:tavLst>
                                        <p:tav tm="0">
                                          <p:val>
                                            <p:strVal val="ppt_w"/>
                                          </p:val>
                                        </p:tav>
                                        <p:tav tm="100000">
                                          <p:val>
                                            <p:fltVal val="0"/>
                                          </p:val>
                                        </p:tav>
                                      </p:tavLst>
                                    </p:anim>
                                    <p:anim calcmode="lin" valueType="num">
                                      <p:cBhvr>
                                        <p:cTn id="7" dur="2000"/>
                                        <p:tgtEl>
                                          <p:spTgt spid="5122"/>
                                        </p:tgtEl>
                                        <p:attrNameLst>
                                          <p:attrName>ppt_h</p:attrName>
                                        </p:attrNameLst>
                                      </p:cBhvr>
                                      <p:tavLst>
                                        <p:tav tm="0">
                                          <p:val>
                                            <p:strVal val="ppt_h"/>
                                          </p:val>
                                        </p:tav>
                                        <p:tav tm="100000">
                                          <p:val>
                                            <p:fltVal val="0"/>
                                          </p:val>
                                        </p:tav>
                                      </p:tavLst>
                                    </p:anim>
                                    <p:animEffect transition="out" filter="fade">
                                      <p:cBhvr>
                                        <p:cTn id="8" dur="2000"/>
                                        <p:tgtEl>
                                          <p:spTgt spid="5122"/>
                                        </p:tgtEl>
                                      </p:cBhvr>
                                    </p:animEffect>
                                    <p:set>
                                      <p:cBhvr>
                                        <p:cTn id="9" dur="1" fill="hold">
                                          <p:stCondLst>
                                            <p:cond delay="1999"/>
                                          </p:stCondLst>
                                        </p:cTn>
                                        <p:tgtEl>
                                          <p:spTgt spid="5122"/>
                                        </p:tgtEl>
                                        <p:attrNameLst>
                                          <p:attrName>style.visibility</p:attrName>
                                        </p:attrNameLst>
                                      </p:cBhvr>
                                      <p:to>
                                        <p:strVal val="hidden"/>
                                      </p:to>
                                    </p:set>
                                  </p:childTnLst>
                                </p:cTn>
                              </p:par>
                              <p:par>
                                <p:cTn id="10" presetID="21" presetClass="exit" presetSubtype="1" fill="hold" nodeType="withEffect">
                                  <p:stCondLst>
                                    <p:cond delay="2500"/>
                                  </p:stCondLst>
                                  <p:childTnLst>
                                    <p:animEffect transition="out" filter="wheel(1)">
                                      <p:cBhvr>
                                        <p:cTn id="11" dur="2000"/>
                                        <p:tgtEl>
                                          <p:spTgt spid="5124"/>
                                        </p:tgtEl>
                                      </p:cBhvr>
                                    </p:animEffect>
                                    <p:set>
                                      <p:cBhvr>
                                        <p:cTn id="12" dur="1" fill="hold">
                                          <p:stCondLst>
                                            <p:cond delay="1999"/>
                                          </p:stCondLst>
                                        </p:cTn>
                                        <p:tgtEl>
                                          <p:spTgt spid="5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6396" y="0"/>
            <a:ext cx="9377884" cy="2062103"/>
          </a:xfrm>
          <a:prstGeom prst="rect">
            <a:avLst/>
          </a:prstGeom>
        </p:spPr>
        <p:txBody>
          <a:bodyPr wrap="square">
            <a:spAutoFit/>
          </a:bodyPr>
          <a:lstStyle/>
          <a:p>
            <a:r>
              <a:rPr lang="bg-BG" sz="3200" dirty="0"/>
              <a:t>3.През зимата семето пуска коренче и покрито под снежната покривка то се развива малко по малко,на пролет то вече пробива почвата и започва да се развива като едно растение.</a:t>
            </a:r>
          </a:p>
        </p:txBody>
      </p:sp>
      <p:pic>
        <p:nvPicPr>
          <p:cNvPr id="6146" name="Picture 2" descr="http://img.bg.sof.cmestatic.com/media/images/620x310/Jan2013/610734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781" y="2037596"/>
            <a:ext cx="3745260" cy="187263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agroportal.bg/pic/news/big/105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73" y="4068564"/>
            <a:ext cx="3586016" cy="26860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tock.evgenidinev.com/photo/spring-field-14885d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4679" y="4068564"/>
            <a:ext cx="4039421" cy="2690665"/>
          </a:xfrm>
          <a:prstGeom prst="rect">
            <a:avLst/>
          </a:prstGeom>
          <a:noFill/>
          <a:extLst>
            <a:ext uri="{909E8E84-426E-40DD-AFC4-6F175D3DCCD1}">
              <a14:hiddenFill xmlns:a14="http://schemas.microsoft.com/office/drawing/2010/main">
                <a:solidFill>
                  <a:srgbClr val="FFFFFF"/>
                </a:solidFill>
              </a14:hiddenFill>
            </a:ext>
          </a:extLst>
        </p:spPr>
      </p:pic>
      <p:sp>
        <p:nvSpPr>
          <p:cNvPr id="3" name="Стрелка надолу 2"/>
          <p:cNvSpPr/>
          <p:nvPr/>
        </p:nvSpPr>
        <p:spPr>
          <a:xfrm flipV="1">
            <a:off x="511350" y="3055088"/>
            <a:ext cx="504056" cy="8575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 name="Стрелка надясно 3"/>
          <p:cNvSpPr/>
          <p:nvPr/>
        </p:nvSpPr>
        <p:spPr>
          <a:xfrm>
            <a:off x="763378" y="2412380"/>
            <a:ext cx="965038" cy="561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Стрелка надясно 4"/>
          <p:cNvSpPr/>
          <p:nvPr/>
        </p:nvSpPr>
        <p:spPr>
          <a:xfrm>
            <a:off x="5904880" y="2062103"/>
            <a:ext cx="1080120" cy="6310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Стрелка надолу 5"/>
          <p:cNvSpPr/>
          <p:nvPr/>
        </p:nvSpPr>
        <p:spPr>
          <a:xfrm>
            <a:off x="7345040" y="2484388"/>
            <a:ext cx="648072"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Стрелка надясно 6">
            <a:hlinkClick r:id="rId5" action="ppaction://hlinksldjump"/>
          </p:cNvPr>
          <p:cNvSpPr/>
          <p:nvPr/>
        </p:nvSpPr>
        <p:spPr>
          <a:xfrm>
            <a:off x="8144100" y="6300812"/>
            <a:ext cx="1080344" cy="68418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629050720"/>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100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2000"/>
                                        <p:tgtEl>
                                          <p:spTgt spid="6148"/>
                                        </p:tgtEl>
                                      </p:cBhvr>
                                    </p:animEffect>
                                    <p:anim calcmode="lin" valueType="num">
                                      <p:cBhvr>
                                        <p:cTn id="8" dur="2000" fill="hold"/>
                                        <p:tgtEl>
                                          <p:spTgt spid="6148"/>
                                        </p:tgtEl>
                                        <p:attrNameLst>
                                          <p:attrName>ppt_w</p:attrName>
                                        </p:attrNameLst>
                                      </p:cBhvr>
                                      <p:tavLst>
                                        <p:tav tm="0" fmla="#ppt_w*sin(2.5*pi*$)">
                                          <p:val>
                                            <p:fltVal val="0"/>
                                          </p:val>
                                        </p:tav>
                                        <p:tav tm="100000">
                                          <p:val>
                                            <p:fltVal val="1"/>
                                          </p:val>
                                        </p:tav>
                                      </p:tavLst>
                                    </p:anim>
                                    <p:anim calcmode="lin" valueType="num">
                                      <p:cBhvr>
                                        <p:cTn id="9" dur="2000" fill="hold"/>
                                        <p:tgtEl>
                                          <p:spTgt spid="614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200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20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xit" presetSubtype="0" fill="hold" nodeType="clickEffect">
                                  <p:stCondLst>
                                    <p:cond delay="3000"/>
                                  </p:stCondLst>
                                  <p:childTnLst>
                                    <p:anim calcmode="lin" valueType="num">
                                      <p:cBhvr>
                                        <p:cTn id="18" dur="2000"/>
                                        <p:tgtEl>
                                          <p:spTgt spid="6150"/>
                                        </p:tgtEl>
                                        <p:attrNameLst>
                                          <p:attrName>ppt_w</p:attrName>
                                        </p:attrNameLst>
                                      </p:cBhvr>
                                      <p:tavLst>
                                        <p:tav tm="0">
                                          <p:val>
                                            <p:strVal val="ppt_w"/>
                                          </p:val>
                                        </p:tav>
                                        <p:tav tm="100000">
                                          <p:val>
                                            <p:fltVal val="0"/>
                                          </p:val>
                                        </p:tav>
                                      </p:tavLst>
                                    </p:anim>
                                    <p:anim calcmode="lin" valueType="num">
                                      <p:cBhvr>
                                        <p:cTn id="19" dur="2000"/>
                                        <p:tgtEl>
                                          <p:spTgt spid="6150"/>
                                        </p:tgtEl>
                                        <p:attrNameLst>
                                          <p:attrName>ppt_h</p:attrName>
                                        </p:attrNameLst>
                                      </p:cBhvr>
                                      <p:tavLst>
                                        <p:tav tm="0">
                                          <p:val>
                                            <p:strVal val="ppt_h"/>
                                          </p:val>
                                        </p:tav>
                                        <p:tav tm="100000">
                                          <p:val>
                                            <p:fltVal val="0"/>
                                          </p:val>
                                        </p:tav>
                                      </p:tavLst>
                                    </p:anim>
                                    <p:anim calcmode="lin" valueType="num">
                                      <p:cBhvr>
                                        <p:cTn id="20" dur="2000"/>
                                        <p:tgtEl>
                                          <p:spTgt spid="6150"/>
                                        </p:tgtEl>
                                        <p:attrNameLst>
                                          <p:attrName>style.rotation</p:attrName>
                                        </p:attrNameLst>
                                      </p:cBhvr>
                                      <p:tavLst>
                                        <p:tav tm="0">
                                          <p:val>
                                            <p:fltVal val="0"/>
                                          </p:val>
                                        </p:tav>
                                        <p:tav tm="100000">
                                          <p:val>
                                            <p:fltVal val="90"/>
                                          </p:val>
                                        </p:tav>
                                      </p:tavLst>
                                    </p:anim>
                                    <p:animEffect transition="out" filter="fade">
                                      <p:cBhvr>
                                        <p:cTn id="21" dur="2000"/>
                                        <p:tgtEl>
                                          <p:spTgt spid="6150"/>
                                        </p:tgtEl>
                                      </p:cBhvr>
                                    </p:animEffect>
                                    <p:set>
                                      <p:cBhvr>
                                        <p:cTn id="22" dur="1" fill="hold">
                                          <p:stCondLst>
                                            <p:cond delay="1999"/>
                                          </p:stCondLst>
                                        </p:cTn>
                                        <p:tgtEl>
                                          <p:spTgt spid="61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2974" y="0"/>
            <a:ext cx="9374461" cy="2308324"/>
          </a:xfrm>
          <a:prstGeom prst="rect">
            <a:avLst/>
          </a:prstGeom>
        </p:spPr>
        <p:txBody>
          <a:bodyPr wrap="square">
            <a:spAutoFit/>
          </a:bodyPr>
          <a:lstStyle/>
          <a:p>
            <a:r>
              <a:rPr lang="bg-BG" sz="3600" dirty="0"/>
              <a:t>4.През юни/юли  житните класове изсъхват и стават кухи остава само плодът защитен в покривка.Точно тогава започва жътвата.</a:t>
            </a:r>
          </a:p>
        </p:txBody>
      </p:sp>
      <p:sp>
        <p:nvSpPr>
          <p:cNvPr id="3" name="Правоъгълник 2"/>
          <p:cNvSpPr/>
          <p:nvPr/>
        </p:nvSpPr>
        <p:spPr>
          <a:xfrm>
            <a:off x="7561064" y="6084788"/>
            <a:ext cx="1656407"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 name="Правоъгълник 3"/>
          <p:cNvSpPr/>
          <p:nvPr/>
        </p:nvSpPr>
        <p:spPr>
          <a:xfrm>
            <a:off x="7585224" y="6118641"/>
            <a:ext cx="1682064" cy="584775"/>
          </a:xfrm>
          <a:prstGeom prst="rect">
            <a:avLst/>
          </a:prstGeom>
        </p:spPr>
        <p:txBody>
          <a:bodyPr wrap="none">
            <a:spAutoFit/>
          </a:bodyPr>
          <a:lstStyle/>
          <a:p>
            <a:r>
              <a:rPr lang="bg-BG" sz="3200" dirty="0">
                <a:hlinkClick r:id="rId2" action="ppaction://hlinksldjump"/>
              </a:rPr>
              <a:t>ЖЪТВА</a:t>
            </a:r>
            <a:endParaRPr lang="bg-BG" sz="3200" dirty="0"/>
          </a:p>
        </p:txBody>
      </p:sp>
      <p:pic>
        <p:nvPicPr>
          <p:cNvPr id="1026" name="Picture 2" descr="http://auction-victoria.com/image.asp?image=849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320" y="2402278"/>
            <a:ext cx="5328592" cy="4335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891647"/>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2000"/>
                                  </p:stCondLst>
                                  <p:childTnLst>
                                    <p:animEffect transition="out" filter="fade">
                                      <p:cBhvr>
                                        <p:cTn id="6" dur="2000"/>
                                        <p:tgtEl>
                                          <p:spTgt spid="1026"/>
                                        </p:tgtEl>
                                      </p:cBhvr>
                                    </p:animEffect>
                                    <p:anim calcmode="lin" valueType="num">
                                      <p:cBhvr>
                                        <p:cTn id="7" dur="2000"/>
                                        <p:tgtEl>
                                          <p:spTgt spid="1026"/>
                                        </p:tgtEl>
                                        <p:attrNameLst>
                                          <p:attrName>ppt_x</p:attrName>
                                        </p:attrNameLst>
                                      </p:cBhvr>
                                      <p:tavLst>
                                        <p:tav tm="0">
                                          <p:val>
                                            <p:strVal val="ppt_x"/>
                                          </p:val>
                                        </p:tav>
                                        <p:tav tm="100000">
                                          <p:val>
                                            <p:strVal val="ppt_x"/>
                                          </p:val>
                                        </p:tav>
                                      </p:tavLst>
                                    </p:anim>
                                    <p:anim calcmode="lin" valueType="num">
                                      <p:cBhvr>
                                        <p:cTn id="8" dur="2000"/>
                                        <p:tgtEl>
                                          <p:spTgt spid="1026"/>
                                        </p:tgtEl>
                                        <p:attrNameLst>
                                          <p:attrName>ppt_y</p:attrName>
                                        </p:attrNameLst>
                                      </p:cBhvr>
                                      <p:tavLst>
                                        <p:tav tm="0">
                                          <p:val>
                                            <p:strVal val="ppt_y"/>
                                          </p:val>
                                        </p:tav>
                                        <p:tav tm="100000">
                                          <p:val>
                                            <p:strVal val="ppt_y+.1"/>
                                          </p:val>
                                        </p:tav>
                                      </p:tavLst>
                                    </p:anim>
                                    <p:set>
                                      <p:cBhvr>
                                        <p:cTn id="9"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ерспектива">
  <a:themeElements>
    <a:clrScheme name="Перспектива">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класик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ерспектива">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1896</TotalTime>
  <Words>1051</Words>
  <Application>Microsoft Office PowerPoint</Application>
  <PresentationFormat>По избор</PresentationFormat>
  <Paragraphs>57</Paragraphs>
  <Slides>29</Slides>
  <Notes>1</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29</vt:i4>
      </vt:variant>
    </vt:vector>
  </HeadingPairs>
  <TitlesOfParts>
    <vt:vector size="30" baseType="lpstr">
      <vt:lpstr>Перспектива</vt:lpstr>
      <vt:lpstr>За  хляба наш…</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За  хляба наш…</dc:title>
  <dc:creator>HJK</dc:creator>
  <cp:lastModifiedBy>GGG</cp:lastModifiedBy>
  <cp:revision>56</cp:revision>
  <dcterms:created xsi:type="dcterms:W3CDTF">2013-03-13T13:04:36Z</dcterms:created>
  <dcterms:modified xsi:type="dcterms:W3CDTF">2013-03-22T06:43:55Z</dcterms:modified>
</cp:coreProperties>
</file>