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113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202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94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58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79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800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659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232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209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863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7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B0ED-0716-4974-A966-EA70B65805C8}" type="datetimeFigureOut">
              <a:rPr lang="bg-BG" smtClean="0"/>
              <a:t>27.11.2013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bg-BG" dirty="0" smtClean="0"/>
              <a:t>Алиме Джемадан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F754-E220-4682-95A3-2F74FAB6A755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68" y="15081"/>
            <a:ext cx="4099632" cy="27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172" y="0"/>
            <a:ext cx="9144000" cy="4380821"/>
          </a:xfrm>
        </p:spPr>
        <p:txBody>
          <a:bodyPr>
            <a:noAutofit/>
          </a:bodyPr>
          <a:lstStyle/>
          <a:p>
            <a:r>
              <a:rPr lang="bg-BG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1-ви декември международен ден за борбата срещу спина</a:t>
            </a:r>
            <a:endParaRPr lang="bg-BG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bg-B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изготвил: Алиме Джемедан</a:t>
            </a:r>
            <a:endParaRPr lang="bg-BG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Bandari- melody of hope-[www_flvto_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772" y="106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7290"/>
      </p:ext>
    </p:extLst>
  </p:cSld>
  <p:clrMapOvr>
    <a:masterClrMapping/>
  </p:clrMapOvr>
  <p:transition spd="med" advClick="0" advTm="1531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 showWhenStopped="0">
                <p:cTn id="15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07266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се предава вируса?  </a:t>
            </a:r>
            <a:endParaRPr lang="bg-BG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3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52">
        <p15:prstTrans prst="drape"/>
      </p:transition>
    </mc:Choice>
    <mc:Fallback xmlns="">
      <p:transition spd="slow" advClick="0" advTm="2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553"/>
            <a:ext cx="12192000" cy="6517532"/>
          </a:xfrm>
        </p:spPr>
        <p:txBody>
          <a:bodyPr>
            <a:noAutofit/>
          </a:bodyPr>
          <a:lstStyle/>
          <a:p>
            <a:r>
              <a:rPr lang="bg-BG" sz="4800" dirty="0" smtClean="0"/>
              <a:t>ХИВ се предава чрез пряк контакт на лигавицата или кръвния поток със съдържаща вируса телесна течност - кръв, сперма, вагинална течност, предеякулат или кърма.Това предаване може да стане при анален, вагинален или орален секс, кръвопреливане, при употреба на замърсени хиподермични игли, при бременност, раждане, кърмене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67107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923">
        <p15:prstTrans prst="curtains"/>
      </p:transition>
    </mc:Choice>
    <mc:Fallback xmlns="">
      <p:transition spd="slow" advClick="0" advTm="20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dirty="0" smtClean="0"/>
              <a:t>- ако ви ухапе комар, който вече </a:t>
            </a:r>
            <a:r>
              <a:rPr lang="en-US" sz="6000" smtClean="0"/>
              <a:t>e </a:t>
            </a:r>
            <a:r>
              <a:rPr lang="ru-RU" sz="6000" smtClean="0"/>
              <a:t>пил </a:t>
            </a:r>
            <a:r>
              <a:rPr lang="ru-RU" sz="6000" dirty="0" smtClean="0"/>
              <a:t>кръв от HIV позитивен</a:t>
            </a:r>
          </a:p>
          <a:p>
            <a:pPr marL="0" indent="0">
              <a:buNone/>
            </a:pPr>
            <a:r>
              <a:rPr lang="ru-RU" sz="6000" dirty="0" smtClean="0"/>
              <a:t>- ако плувате в един и същи басейн със заразен</a:t>
            </a:r>
          </a:p>
          <a:p>
            <a:pPr marL="0" indent="0">
              <a:buNone/>
            </a:pPr>
            <a:r>
              <a:rPr lang="ru-RU" sz="6000" dirty="0" smtClean="0"/>
              <a:t>- ако споделяте една и съща тоалетна</a:t>
            </a:r>
          </a:p>
          <a:p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val="175520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1354">
        <p15:prstTrans prst="wind"/>
      </p:transition>
    </mc:Choice>
    <mc:Fallback xmlns="">
      <p:transition spd="slow" advClick="0" advTm="21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4000" dirty="0" smtClean="0"/>
              <a:t>При болните от СПИН има увеличен риск за развитие на различни форми на рак, като саркома на Капоши, рак на маточната шийка или миоми.</a:t>
            </a:r>
          </a:p>
          <a:p>
            <a:pPr algn="just"/>
            <a:r>
              <a:rPr lang="ru-RU" sz="4000" dirty="0" smtClean="0"/>
              <a:t> Освен това болните често проявяват системни  симптоми като треска, изпотяване, подути жлези, слабост и  загуба на тегло.</a:t>
            </a:r>
          </a:p>
          <a:p>
            <a:pPr algn="just"/>
            <a:r>
              <a:rPr lang="ru-RU" sz="4000" dirty="0" smtClean="0"/>
              <a:t>Конкретните опортюнистични инфекции, които развиват пациентите, зависят донякъде от преобладаващите инфекции в съответния географски район.</a:t>
            </a:r>
            <a:endParaRPr lang="bg-BG" sz="4000" dirty="0"/>
          </a:p>
        </p:txBody>
      </p:sp>
      <p:pic>
        <p:nvPicPr>
          <p:cNvPr id="4" name="Bandari- melody of hope-[www_flvto_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" y="1168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3108">
        <p15:prstTrans prst="prestige"/>
      </p:transition>
    </mc:Choice>
    <mc:Fallback xmlns="">
      <p:transition spd="slow" advClick="0" advTm="33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2492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Къде да потърсим помощ? </a:t>
            </a:r>
            <a:endParaRPr lang="bg-BG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48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988">
        <p15:prstTrans prst="fracture"/>
      </p:transition>
    </mc:Choice>
    <mc:Fallback xmlns="">
      <p:transition spd="slow" advClick="0" advTm="4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365124"/>
            <a:ext cx="11694017" cy="649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При </a:t>
            </a:r>
            <a:r>
              <a:rPr lang="ru-RU" sz="7200" dirty="0">
                <a:solidFill>
                  <a:schemeClr val="bg1"/>
                </a:solidFill>
              </a:rPr>
              <a:t>придобиване на </a:t>
            </a:r>
            <a:r>
              <a:rPr lang="ru-RU" sz="7200" dirty="0" smtClean="0">
                <a:solidFill>
                  <a:schemeClr val="bg1"/>
                </a:solidFill>
              </a:rPr>
              <a:t>вирусанезабавно </a:t>
            </a:r>
            <a:r>
              <a:rPr lang="ru-RU" sz="7200" dirty="0">
                <a:solidFill>
                  <a:schemeClr val="bg1"/>
                </a:solidFill>
              </a:rPr>
              <a:t>трабва да се </a:t>
            </a:r>
            <a:r>
              <a:rPr lang="ru-RU" sz="7200" dirty="0" smtClean="0">
                <a:solidFill>
                  <a:schemeClr val="bg1"/>
                </a:solidFill>
              </a:rPr>
              <a:t>потърси  медицинска помощ.Жените </a:t>
            </a:r>
            <a:r>
              <a:rPr lang="ru-RU" sz="7200" dirty="0">
                <a:solidFill>
                  <a:schemeClr val="bg1"/>
                </a:solidFill>
              </a:rPr>
              <a:t>при гинеколог, </a:t>
            </a:r>
            <a:r>
              <a:rPr lang="ru-RU" sz="7200" dirty="0" smtClean="0">
                <a:solidFill>
                  <a:schemeClr val="bg1"/>
                </a:solidFill>
              </a:rPr>
              <a:t> а </a:t>
            </a:r>
            <a:r>
              <a:rPr lang="ru-RU" sz="7200" dirty="0">
                <a:solidFill>
                  <a:schemeClr val="bg1"/>
                </a:solidFill>
              </a:rPr>
              <a:t>мъжете при уролог</a:t>
            </a:r>
            <a:r>
              <a:rPr lang="ru-RU" sz="7200" dirty="0" smtClean="0">
                <a:solidFill>
                  <a:schemeClr val="bg1"/>
                </a:solidFill>
              </a:rPr>
              <a:t>.</a:t>
            </a:r>
            <a:endParaRPr lang="bg-BG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850">
        <p15:prstTrans prst="crush"/>
      </p:transition>
    </mc:Choice>
    <mc:Fallback xmlns="">
      <p:transition spd="slow" advClick="0" advTm="10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Защо е важно да потърсим медицинска помощ?</a:t>
            </a:r>
            <a:endParaRPr lang="bg-BG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b="1" dirty="0">
                <a:solidFill>
                  <a:schemeClr val="bg1"/>
                </a:solidFill>
              </a:rPr>
              <a:t>Там ще получиш медицинска консултация от лекар-специалист в областта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</a:rPr>
              <a:t>Ще ти бъдат направени необходимите изследвания, които ще дадат </a:t>
            </a:r>
            <a:r>
              <a:rPr lang="ru-RU" sz="3600" b="1" dirty="0" smtClean="0">
                <a:solidFill>
                  <a:schemeClr val="bg1"/>
                </a:solidFill>
              </a:rPr>
              <a:t>възможност </a:t>
            </a:r>
            <a:r>
              <a:rPr lang="ru-RU" sz="3600" b="1" dirty="0">
                <a:solidFill>
                  <a:schemeClr val="bg1"/>
                </a:solidFill>
              </a:rPr>
              <a:t>за оценка на  цялостното ти здравословно състояние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bg1"/>
                </a:solidFill>
              </a:rPr>
              <a:t>Ако страдаш от съпътстващо ХИВ-инфекцията заболяване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>
                <a:solidFill>
                  <a:schemeClr val="bg1"/>
                </a:solidFill>
              </a:rPr>
              <a:t>ще ти бъде приложено лечение за него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6433">
        <p15:prstTrans prst="peelOff"/>
      </p:transition>
    </mc:Choice>
    <mc:Fallback xmlns="">
      <p:transition spd="slow" advClick="0" advTm="26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265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Как да се предпазим?</a:t>
            </a:r>
            <a:endParaRPr lang="bg-BG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06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63">
        <p15:prstTrans prst="pageCurlDouble"/>
      </p:transition>
    </mc:Choice>
    <mc:Fallback xmlns="">
      <p:transition spd="slow" advClick="0" advTm="1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774"/>
            <a:ext cx="10515600" cy="5832189"/>
          </a:xfrm>
        </p:spPr>
        <p:txBody>
          <a:bodyPr>
            <a:normAutofit/>
          </a:bodyPr>
          <a:lstStyle/>
          <a:p>
            <a:pPr algn="just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 предпазни средства по време на секс.</a:t>
            </a:r>
          </a:p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 медицински ръкавици при контакт с кръвта, урината,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фекалиите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спермата на друг човек 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вирусът се разпространява именно сред тях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споделяйте игли с когото и да било. Винаги използвайте стерилни</a:t>
            </a:r>
            <a:endParaRPr lang="bg-B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79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9567">
        <p15:prstTrans prst="airplane"/>
      </p:transition>
    </mc:Choice>
    <mc:Fallback xmlns="">
      <p:transition spd="slow" advClick="0" advTm="19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6757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parajita" panose="020B0604020202020204" pitchFamily="34" charset="0"/>
              </a:rPr>
              <a:t>1- ви декември световен ден за борбата срещу 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HIV</a:t>
            </a:r>
            <a:endParaRPr lang="bg-BG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3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232">
        <p15:prstTrans prst="origami"/>
      </p:transition>
    </mc:Choice>
    <mc:Fallback xmlns="">
      <p:transition spd="slow" advClick="0" advTm="10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4543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е ХИВ? </a:t>
            </a:r>
            <a:endParaRPr lang="bg-BG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575">
        <p:circle/>
      </p:transition>
    </mc:Choice>
    <mc:Fallback xmlns="">
      <p:transition spd="slow" advClick="0" advTm="55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833"/>
            <a:ext cx="10515600" cy="592213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Първи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декември е Световният ден за борба със СПИН. За първи път този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ден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 отбелязан през 1988 година.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Тогава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Световната здравна организация, в стремежа си да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насочи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общественото внимание към проблемите на ХИВ/СПИН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 подчертае необходимостта от подкрепа и разбиране за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хората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живеещи с ХИВ, обявява 1-ви декември за Световен </a:t>
            </a: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ден 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борба със СПИН. </a:t>
            </a:r>
            <a:endParaRPr lang="bg-BG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5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7014">
        <p:dissolve/>
      </p:transition>
    </mc:Choice>
    <mc:Fallback xmlns="">
      <p:transition spd="slow" advClick="0" advTm="2701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0"/>
            <a:ext cx="11083977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От 1996 година с отбелязването на този ден се заема Програмата на ООН за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ХИВ/СПИН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(UNAIDS). Оттогава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Световният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ден за борба със СПИН се превръща в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начало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целогодишна кампания с акцент върху превецията,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образованието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информираността.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През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2004 г е създадена независимата организация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World AIDS Campaign, която поема провеждането на кампаниите.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Програмата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ООН за ХИВ/СПИН (UNAIDS)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продължава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 оказва финансова и техническа подкрепа.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59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536">
        <p:checker/>
      </p:transition>
    </mc:Choice>
    <mc:Fallback xmlns="">
      <p:transition spd="slow" advClick="0" advTm="4053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1" y="589977"/>
            <a:ext cx="10515600" cy="4731531"/>
          </a:xfrm>
        </p:spPr>
        <p:txBody>
          <a:bodyPr>
            <a:noAutofit/>
          </a:bodyPr>
          <a:lstStyle/>
          <a:p>
            <a:r>
              <a:rPr lang="bg-BG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Международен ден за съпричастност на засегналите от спин</a:t>
            </a:r>
            <a:endParaRPr lang="bg-BG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9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32">
        <p:blinds dir="vert"/>
      </p:transition>
    </mc:Choice>
    <mc:Fallback xmlns="">
      <p:transition spd="slow" advClick="0" advTm="503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Международният ден за съпричастност със засегнатите от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ХИВ/СПИН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 отбелязва всяка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година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третата неделя от месец май. В световен мащаб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този ден стотици хиляди хора от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над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1 200 организации в 115 страни участват в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най-голямото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най-старо събитие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свързано с проблема ХИВ/СПИН.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първи път този ден се отбелязва на 2 май 1983 г.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Сан Франциско и Ню Йорк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когато все още се знае твърде малко за болестта,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официално регистрираните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случаи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СПИН са били няколко хиляди.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България денят се отбелязва от 1992 година.</a:t>
            </a:r>
            <a:endParaRPr lang="bg-BG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08425"/>
      </p:ext>
    </p:extLst>
  </p:cSld>
  <p:clrMapOvr>
    <a:masterClrMapping/>
  </p:clrMapOvr>
  <p:transition spd="med" advClick="0" advTm="4609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5793"/>
          </a:xfrm>
        </p:spPr>
        <p:txBody>
          <a:bodyPr>
            <a:noAutofit/>
          </a:bodyPr>
          <a:lstStyle/>
          <a:p>
            <a:pPr algn="ctr"/>
            <a:r>
              <a:rPr lang="bg-BG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Какво символизира червената панделка?</a:t>
            </a:r>
            <a:endParaRPr lang="bg-BG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Bandari- melody of hope-[www_flvto_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567">
        <p14:ripple/>
      </p:transition>
    </mc:Choice>
    <mc:Fallback xmlns="">
      <p:transition spd="slow" advClick="0" advTm="4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19920"/>
            <a:ext cx="11982138" cy="64907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Червената панделка е международен символ на анти-СПИН кампанията. 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Тя е създадена преди 12 годиниот група художници, нарекла се 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"Visual AIDS". Символ е на солидарността към хората, живеещи с ХИВ и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обединява усилията на хората в общата борба срещу болестта. 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Червеният цвят на панделката едновременно символизира любовта и кръвта 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и така изразява съпричастността към засегнатите от заболяването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и болката, причинена от загубата на</a:t>
            </a:r>
          </a:p>
          <a:p>
            <a:pPr marL="0" indent="0" algn="ctr">
              <a:buNone/>
            </a:pPr>
            <a:r>
              <a:rPr lang="ru-RU" sz="2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близките, починали от СПИН. </a:t>
            </a:r>
            <a:endParaRPr lang="bg-BG" sz="2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04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112">
        <p14:vortex dir="r"/>
      </p:transition>
    </mc:Choice>
    <mc:Fallback xmlns="">
      <p:transition spd="slow" advClick="0" advTm="40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837170" cy="6335478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g-BG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БЛАГОДАРЯ ЗА ВНИМАНИЕТО!</a:t>
            </a:r>
            <a:endParaRPr lang="bg-BG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1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325">
        <p14:shred/>
      </p:transition>
    </mc:Choice>
    <mc:Fallback xmlns="">
      <p:transition spd="slow" advClick="0" advTm="3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bg-BG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342" y="653143"/>
            <a:ext cx="9989457" cy="527707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HIV</a:t>
            </a:r>
            <a:r>
              <a:rPr lang="bg-BG" sz="4800" dirty="0" smtClean="0">
                <a:solidFill>
                  <a:schemeClr val="bg1"/>
                </a:solidFill>
              </a:rPr>
              <a:t> – е вирус от семейството на ретровирусите. Вирусът поразява кръвните клетки, които имат </a:t>
            </a:r>
            <a:r>
              <a:rPr lang="en-US" sz="4800" dirty="0" smtClean="0">
                <a:solidFill>
                  <a:schemeClr val="bg1"/>
                </a:solidFill>
              </a:rPr>
              <a:t>cd4 </a:t>
            </a:r>
            <a:r>
              <a:rPr lang="bg-BG" sz="4800" dirty="0" smtClean="0">
                <a:solidFill>
                  <a:schemeClr val="bg1"/>
                </a:solidFill>
              </a:rPr>
              <a:t>рецептори. Това са клетки много важни за имунната система. Колкото е по- малък броя на тези клетки толкова по- голяма вреда е нанесъл </a:t>
            </a:r>
            <a:r>
              <a:rPr lang="bg-BG" sz="3600" dirty="0" smtClean="0"/>
              <a:t>ХИВ – а.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7953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7842">
        <p15:prstTrans prst="crush"/>
      </p:transition>
    </mc:Choice>
    <mc:Fallback xmlns="">
      <p:transition spd="slow" advClick="0" advTm="17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39" y="150128"/>
            <a:ext cx="9532721" cy="4351338"/>
          </a:xfrm>
        </p:spPr>
        <p:txBody>
          <a:bodyPr>
            <a:normAutofit/>
          </a:bodyPr>
          <a:lstStyle/>
          <a:p>
            <a:pPr algn="just"/>
            <a:r>
              <a:rPr lang="bg-BG" sz="4400" dirty="0" smtClean="0">
                <a:solidFill>
                  <a:schemeClr val="bg1"/>
                </a:solidFill>
              </a:rPr>
              <a:t>Синдромът на придобитата имунна недостатъчност СПИН е заболяване на имунната система, причинено от вируса ХИВ. </a:t>
            </a:r>
            <a:r>
              <a:rPr lang="ru-RU" sz="4400" dirty="0" smtClean="0">
                <a:solidFill>
                  <a:schemeClr val="bg1"/>
                </a:solidFill>
              </a:rPr>
              <a:t>Болестта прогресивно намалява ефективността на имунната система, правейки болния уязвим за опортюнистични инфекции и тумори.  </a:t>
            </a:r>
            <a:endParaRPr lang="bg-BG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2670">
        <p14:honeycomb/>
      </p:transition>
    </mc:Choice>
    <mc:Fallback xmlns="">
      <p:transition spd="slow" advClick="0" advTm="32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0143"/>
          </a:xfrm>
        </p:spPr>
        <p:txBody>
          <a:bodyPr>
            <a:noAutofit/>
          </a:bodyPr>
          <a:lstStyle/>
          <a:p>
            <a:pPr algn="ctr"/>
            <a:r>
              <a:rPr lang="bg-BG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Къде и как се е появила болестта СПИН? </a:t>
            </a:r>
            <a:endParaRPr lang="bg-BG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9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118">
        <p14:flash/>
      </p:transition>
    </mc:Choice>
    <mc:Fallback xmlns="">
      <p:transition spd="slow" advClick="0" advTm="4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37" y="365125"/>
            <a:ext cx="11361907" cy="6230228"/>
          </a:xfrm>
          <a:noFill/>
        </p:spPr>
        <p:txBody>
          <a:bodyPr>
            <a:norm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Първите случаи на СПИН са регистрирани в Африка още през 1977/1978.Първите публикации, свързани със СПИН, се появяват в началото на 80-те години в САЩ. За този нов вид заболяване е имало различни наименования, включително и „Гей синдром", защото се смятало, че се среща само при хомосексуалисти. </a:t>
            </a:r>
          </a:p>
          <a:p>
            <a:endParaRPr lang="ru-RU" dirty="0" smtClean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3055958"/>
      </p:ext>
    </p:extLst>
  </p:cSld>
  <p:clrMapOvr>
    <a:masterClrMapping/>
  </p:clrMapOvr>
  <p:transition spd="slow" advClick="0" advTm="269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124"/>
            <a:ext cx="12192000" cy="64928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 1985 г. лекарите вече използват тест за откриване както на заразени хора, така и на заразена с ХИВ вируса кръв.Учените вече знаят, че не само хомосексуалистите, а всеки в контакт със заразена кръв или телесни течности може да бъде инфектиран с ХИВ, в това число новородени и деца. </a:t>
            </a:r>
            <a:endParaRPr lang="bg-BG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558919"/>
      </p:ext>
    </p:extLst>
  </p:cSld>
  <p:clrMapOvr>
    <a:masterClrMapping/>
  </p:clrMapOvr>
  <p:transition spd="slow" advClick="0" advTm="314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53" y="0"/>
            <a:ext cx="11828834" cy="6857999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ХИВ/ СПИН е разпространен в целия свят. У нас първият случай е открит през 1986 г. при студент от Танзания. В света заразените от СПИН бързо се увеличават. От 13 милиона през 1992 г., нарастват на 22 милиона през 1996 г.,  като 8 милиона от тях са починали. По настоящем в света над 33 милиона души живеят със вируса на ХИВ, на всеки 12 секунди се инфектира един човек, на всеки 16 секунди един умира.</a:t>
            </a:r>
            <a:endParaRPr lang="bg-BG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74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5706">
        <p15:prstTrans prst="fallOver"/>
      </p:transition>
    </mc:Choice>
    <mc:Fallback xmlns="">
      <p:transition spd="slow" advClick="0" advTm="35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269" y="5686023"/>
            <a:ext cx="11512126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Разпространение на вируса в световен мащаб</a:t>
            </a:r>
            <a:endParaRPr lang="bg-BG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0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54">
        <p15:prstTrans prst="drape"/>
      </p:transition>
    </mc:Choice>
    <mc:Fallback xmlns="">
      <p:transition spd="slow" advClick="0" advTm="4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927</Words>
  <Application>Microsoft Office PowerPoint</Application>
  <PresentationFormat>Widescreen</PresentationFormat>
  <Paragraphs>43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Batang</vt:lpstr>
      <vt:lpstr>Aharoni</vt:lpstr>
      <vt:lpstr>Aparajita</vt:lpstr>
      <vt:lpstr>Arial</vt:lpstr>
      <vt:lpstr>Arial Black</vt:lpstr>
      <vt:lpstr>Calibri</vt:lpstr>
      <vt:lpstr>Calibri Light</vt:lpstr>
      <vt:lpstr>Times New Roman</vt:lpstr>
      <vt:lpstr>Office Theme</vt:lpstr>
      <vt:lpstr>1-ви декември международен ден за борбата срещу спина</vt:lpstr>
      <vt:lpstr>Какво е ХИВ? </vt:lpstr>
      <vt:lpstr>PowerPoint Presentation</vt:lpstr>
      <vt:lpstr>PowerPoint Presentation</vt:lpstr>
      <vt:lpstr>Къде и как се е появила болестта СПИН? </vt:lpstr>
      <vt:lpstr>PowerPoint Presentation</vt:lpstr>
      <vt:lpstr>PowerPoint Presentation</vt:lpstr>
      <vt:lpstr>PowerPoint Presentation</vt:lpstr>
      <vt:lpstr>PowerPoint Presentation</vt:lpstr>
      <vt:lpstr>Как се предава вируса?  </vt:lpstr>
      <vt:lpstr>PowerPoint Presentation</vt:lpstr>
      <vt:lpstr>PowerPoint Presentation</vt:lpstr>
      <vt:lpstr>PowerPoint Presentation</vt:lpstr>
      <vt:lpstr>Къде да потърсим помощ? </vt:lpstr>
      <vt:lpstr>PowerPoint Presentation</vt:lpstr>
      <vt:lpstr>Защо е важно да потърсим медицинска помощ?</vt:lpstr>
      <vt:lpstr>Как да се предпазим?</vt:lpstr>
      <vt:lpstr>PowerPoint Presentation</vt:lpstr>
      <vt:lpstr>1- ви декември световен ден за борбата срещу HIV</vt:lpstr>
      <vt:lpstr>PowerPoint Presentation</vt:lpstr>
      <vt:lpstr>PowerPoint Presentation</vt:lpstr>
      <vt:lpstr>Международен ден за съпричастност на засегналите от спин</vt:lpstr>
      <vt:lpstr>PowerPoint Presentation</vt:lpstr>
      <vt:lpstr>Какво символизира червената панделка?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1-ви декември международен ден за борбата срещу спина</dc:title>
  <dc:creator>GGG</dc:creator>
  <cp:lastModifiedBy>GGG</cp:lastModifiedBy>
  <cp:revision>21</cp:revision>
  <dcterms:created xsi:type="dcterms:W3CDTF">2013-11-26T11:45:49Z</dcterms:created>
  <dcterms:modified xsi:type="dcterms:W3CDTF">2013-11-27T06:10:14Z</dcterms:modified>
</cp:coreProperties>
</file>