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73" r:id="rId26"/>
    <p:sldId id="274" r:id="rId27"/>
    <p:sldId id="27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Relationship Id="rId9" Type="http://schemas.microsoft.com/office/2007/relationships/hdphoto" Target="../media/hdphoto4.wdp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4458" y="2634521"/>
            <a:ext cx="8915399" cy="2262781"/>
          </a:xfrm>
        </p:spPr>
        <p:txBody>
          <a:bodyPr>
            <a:noAutofit/>
          </a:bodyPr>
          <a:lstStyle/>
          <a:p>
            <a:pPr algn="ctr"/>
            <a:r>
              <a:rPr lang="bg-BG" sz="6000" b="1" dirty="0">
                <a:solidFill>
                  <a:schemeClr val="accent1">
                    <a:lumMod val="75000"/>
                  </a:schemeClr>
                </a:solidFill>
                <a:latin typeface="Agatha-Modern" panose="020B7200000000000000" pitchFamily="34" charset="0"/>
              </a:rPr>
              <a:t>Компютърна памет. Организация на паметта. Видове памет</a:t>
            </a:r>
            <a:r>
              <a:rPr lang="bg-BG" sz="6000" b="1" dirty="0" smtClean="0">
                <a:solidFill>
                  <a:schemeClr val="accent1">
                    <a:lumMod val="75000"/>
                  </a:schemeClr>
                </a:solidFill>
                <a:latin typeface="Agatha-Modern" panose="020B7200000000000000" pitchFamily="34" charset="0"/>
              </a:rPr>
              <a:t>.</a:t>
            </a:r>
            <a:endParaRPr lang="bg-BG" sz="6000" dirty="0">
              <a:solidFill>
                <a:schemeClr val="accent1">
                  <a:lumMod val="75000"/>
                </a:schemeClr>
              </a:solidFill>
              <a:latin typeface="Agatha-Modern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885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Допълнителна - вторична памет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918" y="2133600"/>
            <a:ext cx="9855694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bg-BG" sz="2600" dirty="0" smtClean="0"/>
              <a:t>	Това </a:t>
            </a:r>
            <a:r>
              <a:rPr lang="bg-BG" sz="2600" dirty="0"/>
              <a:t>е паметта, която съдържа голям обем информация, но за нейното използване (на необходимата в конкретния случай информация) от ЦП е необходимо тази информация да бъде прехвърлена в основната памет</a:t>
            </a:r>
            <a:r>
              <a:rPr lang="bg-BG" sz="2600" dirty="0" smtClean="0"/>
              <a:t>.</a:t>
            </a:r>
          </a:p>
          <a:p>
            <a:pPr marL="0" indent="0" algn="just">
              <a:buNone/>
            </a:pPr>
            <a:r>
              <a:rPr lang="bg-BG" sz="2600" dirty="0" smtClean="0"/>
              <a:t>	Изградена е за </a:t>
            </a:r>
            <a:r>
              <a:rPr lang="bg-BG" sz="2600" dirty="0"/>
              <a:t>съхраняване на възможно най-висок обем информация за по-дълго време, включително архивиране.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73110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Видове компютърна паме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692" y="1978702"/>
            <a:ext cx="8574373" cy="359763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398426" y="614596"/>
            <a:ext cx="77499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000" dirty="0"/>
              <a:t>Видове компютърна памет</a:t>
            </a:r>
            <a:endParaRPr lang="bg-BG" sz="3000" dirty="0"/>
          </a:p>
        </p:txBody>
      </p:sp>
    </p:spTree>
    <p:extLst>
      <p:ext uri="{BB962C8B-B14F-4D97-AF65-F5344CB8AC3E}">
        <p14:creationId xmlns:p14="http://schemas.microsoft.com/office/powerpoint/2010/main" val="2486306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Организация на паметта: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016" y="2133600"/>
            <a:ext cx="10005596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600" dirty="0"/>
              <a:t>При съвременното развитие на компютърните системи, двете понятия - </a:t>
            </a:r>
            <a:r>
              <a:rPr lang="bg-BG" sz="2600" u="sng" dirty="0" err="1"/>
              <a:t>свръхоперативна</a:t>
            </a:r>
            <a:r>
              <a:rPr lang="bg-BG" sz="2600" u="sng" dirty="0"/>
              <a:t> памет (СОП) </a:t>
            </a:r>
            <a:r>
              <a:rPr lang="bg-BG" sz="2600" dirty="0"/>
              <a:t>и </a:t>
            </a:r>
            <a:r>
              <a:rPr lang="bg-BG" sz="2600" u="sng" dirty="0"/>
              <a:t>буферна памет (БП) </a:t>
            </a:r>
            <a:r>
              <a:rPr lang="bg-BG" sz="2600" dirty="0"/>
              <a:t>се покриват все повече във функционалното си предназначение. Основната им задача е една и съща - да осигурят бързодействие при достъп до информацията, съгласувано с това на процесора. Има разлика само в начина на достъп до данните - с формиране на адрес - при СОП или автоматичен избор - при БП.</a:t>
            </a:r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71723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9" y="764499"/>
            <a:ext cx="9630842" cy="5281635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bg-BG" dirty="0" smtClean="0"/>
              <a:t>	</a:t>
            </a:r>
            <a:r>
              <a:rPr lang="bg-BG" sz="2600" dirty="0" smtClean="0"/>
              <a:t>БП </a:t>
            </a:r>
            <a:r>
              <a:rPr lang="bg-BG" sz="2600" dirty="0"/>
              <a:t>(буферните памети) са </a:t>
            </a:r>
            <a:r>
              <a:rPr lang="bg-BG" sz="2600" dirty="0" err="1"/>
              <a:t>безадресни</a:t>
            </a:r>
            <a:r>
              <a:rPr lang="bg-BG" sz="2600" dirty="0"/>
              <a:t> памети, които изпълняват аналогична роля, но с автоматично формиране на адреса на данните. Типичен пример за </a:t>
            </a:r>
            <a:r>
              <a:rPr lang="bg-BG" sz="2600" dirty="0" err="1"/>
              <a:t>безадресна</a:t>
            </a:r>
            <a:r>
              <a:rPr lang="bg-BG" sz="2600" dirty="0"/>
              <a:t> памет е </a:t>
            </a:r>
            <a:r>
              <a:rPr lang="bg-BG" sz="2600" i="1" dirty="0" err="1"/>
              <a:t>стековата</a:t>
            </a:r>
            <a:r>
              <a:rPr lang="bg-BG" sz="2600" i="1" dirty="0"/>
              <a:t> памет</a:t>
            </a:r>
            <a:r>
              <a:rPr lang="bg-BG" sz="2600" dirty="0"/>
              <a:t>. При нея операциите запис/четене се осъществяват само с клетката, която е връх на стека - </a:t>
            </a:r>
            <a:r>
              <a:rPr lang="bg-BG" sz="2600" i="1" dirty="0" err="1"/>
              <a:t>Top</a:t>
            </a:r>
            <a:r>
              <a:rPr lang="bg-BG" sz="2600" i="1" dirty="0"/>
              <a:t> </a:t>
            </a:r>
            <a:r>
              <a:rPr lang="bg-BG" sz="2600" i="1" dirty="0" err="1"/>
              <a:t>of</a:t>
            </a:r>
            <a:r>
              <a:rPr lang="bg-BG" sz="2600" i="1" dirty="0"/>
              <a:t> </a:t>
            </a:r>
            <a:r>
              <a:rPr lang="bg-BG" sz="2600" i="1" dirty="0" err="1"/>
              <a:t>Stack</a:t>
            </a:r>
            <a:r>
              <a:rPr lang="bg-BG" sz="2600" i="1" dirty="0"/>
              <a:t> (TOS)</a:t>
            </a:r>
            <a:r>
              <a:rPr lang="bg-BG" sz="2600" dirty="0"/>
              <a:t>. Съдържанието на TOS се променя автоматично след всяка операция:</a:t>
            </a:r>
          </a:p>
          <a:p>
            <a:pPr lvl="1" algn="just"/>
            <a:r>
              <a:rPr lang="bg-BG" sz="2600" dirty="0"/>
              <a:t>при запис всички данни се преместват навътре (PUCH), като на върха се записва новата дума;</a:t>
            </a:r>
          </a:p>
          <a:p>
            <a:pPr lvl="1" algn="just"/>
            <a:r>
              <a:rPr lang="bg-BG" sz="2600" dirty="0"/>
              <a:t>при четене всички данни се преместват нагоре (PULL), като „изтласкват” съдържанието на клетката от върха - TOS, към шината за данни.</a:t>
            </a:r>
          </a:p>
          <a:p>
            <a:pPr algn="just"/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4128082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200" y="624110"/>
            <a:ext cx="8911687" cy="1280890"/>
          </a:xfrm>
        </p:spPr>
        <p:txBody>
          <a:bodyPr/>
          <a:lstStyle/>
          <a:p>
            <a:pPr algn="ctr"/>
            <a:r>
              <a:rPr lang="bg-BG" b="1" dirty="0"/>
              <a:t>Виртуална </a:t>
            </a:r>
            <a:r>
              <a:rPr lang="bg-BG" b="1" dirty="0" smtClean="0"/>
              <a:t>памет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067" y="1454047"/>
            <a:ext cx="10080546" cy="497673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bg-BG" dirty="0" smtClean="0"/>
              <a:t>	</a:t>
            </a:r>
            <a:r>
              <a:rPr lang="bg-BG" sz="2500" dirty="0" smtClean="0"/>
              <a:t>Основната </a:t>
            </a:r>
            <a:r>
              <a:rPr lang="bg-BG" sz="2500" dirty="0"/>
              <a:t>(първичната) памет на компютърната система представлява физическата памет на всички активни процеси, но е недостатъчна за пълното им зареждане. Така тази физическа памет се разширява със свободната памет на дисковите устройства. При този процес само активната част на програмите, изпълнявани в даден момент от процесора се оставя във физическата памет, като координацията се осъществява от ОС (операционната система) на КС. Механизмът се нарича </a:t>
            </a:r>
            <a:r>
              <a:rPr lang="bg-BG" sz="2500" i="1" dirty="0"/>
              <a:t>виртуална памет</a:t>
            </a:r>
            <a:r>
              <a:rPr lang="bg-BG" sz="2500" dirty="0"/>
              <a:t> и се прилага винаги при </a:t>
            </a:r>
            <a:r>
              <a:rPr lang="bg-BG" sz="2500" dirty="0" err="1"/>
              <a:t>мултипрограмиране</a:t>
            </a:r>
            <a:r>
              <a:rPr lang="bg-BG" sz="2500" dirty="0"/>
              <a:t> с </a:t>
            </a:r>
            <a:r>
              <a:rPr lang="bg-BG" sz="2500" dirty="0" err="1"/>
              <a:t>времеделене</a:t>
            </a:r>
            <a:r>
              <a:rPr lang="bg-BG" sz="2500" dirty="0"/>
              <a:t>. </a:t>
            </a:r>
            <a:endParaRPr lang="bg-BG" sz="2500" dirty="0" smtClean="0"/>
          </a:p>
          <a:p>
            <a:pPr marL="0" indent="0" algn="just">
              <a:buNone/>
            </a:pPr>
            <a:r>
              <a:rPr lang="bg-BG" sz="2500" dirty="0"/>
              <a:t>	</a:t>
            </a:r>
            <a:r>
              <a:rPr lang="bg-BG" sz="2500" dirty="0" smtClean="0"/>
              <a:t>Това </a:t>
            </a:r>
            <a:r>
              <a:rPr lang="bg-BG" sz="2500" dirty="0"/>
              <a:t>понятие </a:t>
            </a:r>
            <a:r>
              <a:rPr lang="bg-BG" sz="2500" b="1" i="1" dirty="0"/>
              <a:t>- </a:t>
            </a:r>
            <a:r>
              <a:rPr lang="bg-BG" sz="2500" b="1" i="1" dirty="0">
                <a:solidFill>
                  <a:srgbClr val="FFFF00"/>
                </a:solidFill>
              </a:rPr>
              <a:t>виртуална памет, представлява такава организация на компютърната (системната) памет, която позволява независимост на потребителските приложения от физическата адресация на инструкции и данни в паметта на компютърната система (компютърната-системната памет).</a:t>
            </a:r>
            <a:endParaRPr lang="bg-BG" sz="25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922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Сегментация на паметта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3692" y="2133600"/>
            <a:ext cx="9510920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bg-BG" dirty="0" smtClean="0"/>
              <a:t>	</a:t>
            </a:r>
            <a:r>
              <a:rPr lang="bg-BG" sz="2600" dirty="0" smtClean="0"/>
              <a:t>Сегментната </a:t>
            </a:r>
            <a:r>
              <a:rPr lang="bg-BG" sz="2600" dirty="0"/>
              <a:t>организация на паметта се реализира чрез разделяне на адресното пространство на отделни сегменти, характеризиращи се с определени атрибути: разположение, размер, тип, защита, като размерът на всеки от сегментите може да бъде различен.</a:t>
            </a:r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3685499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err="1"/>
              <a:t>Стрaнично</a:t>
            </a:r>
            <a:r>
              <a:rPr lang="bg-BG" b="1" dirty="0"/>
              <a:t> управление на паметта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761" y="2133600"/>
            <a:ext cx="9615851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bg-BG" dirty="0" smtClean="0"/>
              <a:t>	</a:t>
            </a:r>
            <a:r>
              <a:rPr lang="bg-BG" sz="2600" dirty="0" err="1" smtClean="0"/>
              <a:t>Стрaничната</a:t>
            </a:r>
            <a:r>
              <a:rPr lang="bg-BG" sz="2600" dirty="0" smtClean="0"/>
              <a:t> </a:t>
            </a:r>
            <a:r>
              <a:rPr lang="bg-BG" sz="2600" dirty="0"/>
              <a:t>организация на паметта я разделя на равни по обем информационни блокове, които се характеризират със свой начален адрес на страницата. Тези адреси се съхраняват в памет на страниците, като достъпът до тях се извършва чрез старшата част от виртуалния адрес и след това чрез присъединено адресиране се определя физическият адрес на клетка от страницата.</a:t>
            </a:r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2743286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5" y="669080"/>
            <a:ext cx="8911687" cy="1280890"/>
          </a:xfrm>
        </p:spPr>
        <p:txBody>
          <a:bodyPr/>
          <a:lstStyle/>
          <a:p>
            <a:pPr algn="ctr"/>
            <a:r>
              <a:rPr lang="bg-BG" b="1" dirty="0"/>
              <a:t>CACHE-памет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066" y="2133600"/>
            <a:ext cx="10080546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600" dirty="0" err="1"/>
              <a:t>Cache</a:t>
            </a:r>
            <a:r>
              <a:rPr lang="bg-BG" sz="2600" dirty="0"/>
              <a:t>-памет, се нарича </a:t>
            </a:r>
            <a:r>
              <a:rPr lang="bg-BG" sz="2600" dirty="0" err="1"/>
              <a:t>свръхоперативна</a:t>
            </a:r>
            <a:r>
              <a:rPr lang="bg-BG" sz="2600" dirty="0"/>
              <a:t> памет - СОП и е предназначена за временно съхраняване на информацията (данни, инструкции, адреси) в ЦП. Тя има много високо бързодействие. Или с други думи, това е паметта с най-високо бързодействие в цялата системна (компютърна) памет на КС. Технологично се изпълнява като </a:t>
            </a:r>
            <a:r>
              <a:rPr lang="bg-BG" sz="2600" dirty="0" err="1"/>
              <a:t>регистрова</a:t>
            </a:r>
            <a:r>
              <a:rPr lang="bg-BG" sz="2600" dirty="0"/>
              <a:t> памет (с регистри с директна адресация) тип DRAM. </a:t>
            </a:r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2482651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90" y="60912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/>
              <a:t>По начина на търсене на </a:t>
            </a:r>
            <a:r>
              <a:rPr lang="bg-BG" b="1" dirty="0" smtClean="0"/>
              <a:t>информацията паметите се делят на: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977" y="2133599"/>
            <a:ext cx="9945635" cy="4147279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sz="2500" b="1" dirty="0"/>
              <a:t>Адресируеми памети:</a:t>
            </a:r>
            <a:endParaRPr lang="bg-BG" sz="2500" dirty="0"/>
          </a:p>
          <a:p>
            <a:pPr marL="0" indent="0" algn="just">
              <a:buNone/>
            </a:pPr>
            <a:r>
              <a:rPr lang="bg-BG" sz="2500" dirty="0"/>
              <a:t>При тях търсенето на информацията се осъществява по зададен адрес на нейното разположение върху носителя на ЗУ. По този начин се оформя адресно пространство, които характеризира капацитета на съответната </a:t>
            </a:r>
            <a:r>
              <a:rPr lang="bg-BG" sz="2500" dirty="0" smtClean="0"/>
              <a:t>памет</a:t>
            </a:r>
          </a:p>
          <a:p>
            <a:pPr algn="just"/>
            <a:r>
              <a:rPr lang="bg-BG" sz="2500" b="1" dirty="0"/>
              <a:t>Асоциативни памети:</a:t>
            </a:r>
            <a:endParaRPr lang="bg-BG" sz="2500" dirty="0"/>
          </a:p>
          <a:p>
            <a:pPr marL="0" indent="0" algn="just">
              <a:buNone/>
            </a:pPr>
            <a:r>
              <a:rPr lang="bg-BG" sz="2500" dirty="0"/>
              <a:t>При този вид памети информацията се търси по част от нейното съдържание - асоциативен признак. Заедно с това търсене се извършва паралелно сравняване на указаното поле за всички записи (думи -W) в запомнящата среда.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13163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633" y="624110"/>
            <a:ext cx="9420979" cy="1280890"/>
          </a:xfrm>
        </p:spPr>
        <p:txBody>
          <a:bodyPr/>
          <a:lstStyle/>
          <a:p>
            <a:pPr algn="ctr"/>
            <a:r>
              <a:rPr lang="bg-BG" b="1" dirty="0"/>
              <a:t>По технологичен признак и начин на </a:t>
            </a:r>
            <a:r>
              <a:rPr lang="bg-BG" b="1" dirty="0" smtClean="0"/>
              <a:t>запис/четене паметите биват: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165" y="2133599"/>
            <a:ext cx="10230448" cy="44021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g-BG" sz="2500" b="1" dirty="0"/>
              <a:t>SRAM - </a:t>
            </a:r>
            <a:r>
              <a:rPr lang="bg-BG" sz="2500" b="1" dirty="0" err="1"/>
              <a:t>Static</a:t>
            </a:r>
            <a:r>
              <a:rPr lang="bg-BG" sz="2500" b="1" dirty="0"/>
              <a:t> </a:t>
            </a:r>
            <a:r>
              <a:rPr lang="bg-BG" sz="2500" b="1" dirty="0" err="1"/>
              <a:t>Random</a:t>
            </a:r>
            <a:r>
              <a:rPr lang="bg-BG" sz="2500" b="1" dirty="0"/>
              <a:t> Access </a:t>
            </a:r>
            <a:r>
              <a:rPr lang="bg-BG" sz="2500" b="1" dirty="0" err="1"/>
              <a:t>Memory</a:t>
            </a:r>
            <a:r>
              <a:rPr lang="bg-BG" sz="2500" b="1" dirty="0"/>
              <a:t>:</a:t>
            </a:r>
            <a:endParaRPr lang="bg-BG" sz="2500" dirty="0"/>
          </a:p>
          <a:p>
            <a:pPr marL="0" indent="0" algn="just">
              <a:buNone/>
            </a:pPr>
            <a:r>
              <a:rPr lang="bg-BG" sz="2500" dirty="0"/>
              <a:t>Статична памет с произволен достъп за запис и четене. Това е полупроводникова памет, изградена с основна клетка памет - тригер. Използва се в свръхбързодействащи буферни памети - “</a:t>
            </a:r>
            <a:r>
              <a:rPr lang="bg-BG" sz="2500" dirty="0" err="1"/>
              <a:t>Cache</a:t>
            </a:r>
            <a:r>
              <a:rPr lang="bg-BG" sz="2500" dirty="0"/>
              <a:t>-памети, като част от ОП на КС</a:t>
            </a:r>
            <a:r>
              <a:rPr lang="bg-BG" sz="2500" dirty="0" smtClean="0"/>
              <a:t>;</a:t>
            </a:r>
          </a:p>
          <a:p>
            <a:pPr algn="just"/>
            <a:r>
              <a:rPr lang="bg-BG" sz="2500" b="1" dirty="0"/>
              <a:t>DRAM - </a:t>
            </a:r>
            <a:r>
              <a:rPr lang="bg-BG" sz="2500" b="1" dirty="0" err="1"/>
              <a:t>Dynamic</a:t>
            </a:r>
            <a:r>
              <a:rPr lang="bg-BG" sz="2500" b="1" dirty="0"/>
              <a:t> </a:t>
            </a:r>
            <a:r>
              <a:rPr lang="bg-BG" sz="2500" b="1" dirty="0" err="1"/>
              <a:t>Random</a:t>
            </a:r>
            <a:r>
              <a:rPr lang="bg-BG" sz="2500" b="1" dirty="0"/>
              <a:t> Access </a:t>
            </a:r>
            <a:r>
              <a:rPr lang="bg-BG" sz="2500" b="1" dirty="0" err="1"/>
              <a:t>Memory</a:t>
            </a:r>
            <a:r>
              <a:rPr lang="bg-BG" sz="2500" b="1" dirty="0"/>
              <a:t>:</a:t>
            </a:r>
            <a:endParaRPr lang="bg-BG" sz="2500" dirty="0"/>
          </a:p>
          <a:p>
            <a:pPr marL="0" indent="0" algn="just">
              <a:buNone/>
            </a:pPr>
            <a:r>
              <a:rPr lang="bg-BG" sz="2500" dirty="0"/>
              <a:t>Динамична памет с произволен достъп за запис/четене. Това също е полупроводникова памет. Тази памет е изградено с основна клетка памет - кондензатор, реализиран технологично като </a:t>
            </a:r>
            <a:r>
              <a:rPr lang="bg-BG" sz="2500" b="1" dirty="0"/>
              <a:t>p-n</a:t>
            </a:r>
            <a:r>
              <a:rPr lang="bg-BG" sz="2500" dirty="0"/>
              <a:t> преход или полупроводников MOS слой. Използва се в свръхбързодействащата </a:t>
            </a:r>
            <a:r>
              <a:rPr lang="bg-BG" sz="2500" i="1" dirty="0" err="1"/>
              <a:t>Cache</a:t>
            </a:r>
            <a:r>
              <a:rPr lang="bg-BG" sz="2500" i="1" dirty="0"/>
              <a:t>-памет</a:t>
            </a:r>
            <a:r>
              <a:rPr lang="bg-BG" sz="2500" dirty="0"/>
              <a:t> на ЦП, а също така като основна част от неговата ОП;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99062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1. Компютърна памет. Видове.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770" y="1904999"/>
            <a:ext cx="9346029" cy="425595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g-BG" sz="2600" dirty="0"/>
              <a:t>Пълната памет на една компютърна система се нарича </a:t>
            </a:r>
            <a:r>
              <a:rPr lang="bg-BG" sz="2600" b="1" dirty="0"/>
              <a:t>системна или компютърна памет</a:t>
            </a:r>
            <a:r>
              <a:rPr lang="bg-BG" sz="2600" dirty="0"/>
              <a:t>. Тази памет обединява всички видове запаметяващи устройства, използвани в дадена компютърна система за съхраняване на цялата й необходима информация. Това са: всички елементи на операционната система (ОС), системните програми, различните управляващи програми (драйверите), потребителските програми, обработваните данни, библиотеките. </a:t>
            </a:r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4125754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967" y="224852"/>
            <a:ext cx="10020586" cy="5521478"/>
          </a:xfrm>
        </p:spPr>
        <p:txBody>
          <a:bodyPr>
            <a:noAutofit/>
          </a:bodyPr>
          <a:lstStyle/>
          <a:p>
            <a:pPr algn="just"/>
            <a:r>
              <a:rPr lang="bg-BG" sz="2200" b="1" dirty="0"/>
              <a:t>ROM - </a:t>
            </a:r>
            <a:r>
              <a:rPr lang="bg-BG" sz="2200" b="1" dirty="0" err="1"/>
              <a:t>Read-Only</a:t>
            </a:r>
            <a:r>
              <a:rPr lang="bg-BG" sz="2200" b="1" dirty="0"/>
              <a:t> </a:t>
            </a:r>
            <a:r>
              <a:rPr lang="bg-BG" sz="2200" b="1" dirty="0" err="1"/>
              <a:t>Memory</a:t>
            </a:r>
            <a:r>
              <a:rPr lang="bg-BG" sz="2200" b="1" dirty="0"/>
              <a:t>: </a:t>
            </a:r>
            <a:endParaRPr lang="bg-BG" sz="2200" dirty="0"/>
          </a:p>
          <a:p>
            <a:pPr marL="0" indent="0" algn="just">
              <a:buNone/>
            </a:pPr>
            <a:r>
              <a:rPr lang="bg-BG" sz="2200" dirty="0"/>
              <a:t>Памет само четене. Това също е полупроводникова памет. Използва се за постоянна памет -ПП на ЦП. За разлика от RAM, тези памети са </a:t>
            </a:r>
            <a:r>
              <a:rPr lang="bg-BG" sz="2200" dirty="0" err="1"/>
              <a:t>енергонезависими</a:t>
            </a:r>
            <a:r>
              <a:rPr lang="bg-BG" sz="2200" dirty="0"/>
              <a:t> и са удобни за трайно съхраняване на управляващи програми и микропрограми. Постоянните памети се изграждат от интегрални схеми (ИС) тип </a:t>
            </a:r>
            <a:r>
              <a:rPr lang="bg-BG" sz="2200" b="1" dirty="0"/>
              <a:t>ROM</a:t>
            </a:r>
            <a:r>
              <a:rPr lang="bg-BG" sz="2200" dirty="0"/>
              <a:t>. </a:t>
            </a:r>
            <a:endParaRPr lang="bg-BG" sz="2200" dirty="0" smtClean="0"/>
          </a:p>
          <a:p>
            <a:pPr algn="just"/>
            <a:r>
              <a:rPr lang="bg-BG" sz="2200" b="1" dirty="0"/>
              <a:t>EPROM - </a:t>
            </a:r>
            <a:r>
              <a:rPr lang="bg-BG" sz="2200" b="1" dirty="0" err="1"/>
              <a:t>Erasable</a:t>
            </a:r>
            <a:r>
              <a:rPr lang="bg-BG" sz="2200" b="1" dirty="0"/>
              <a:t> </a:t>
            </a:r>
            <a:r>
              <a:rPr lang="bg-BG" sz="2200" b="1" dirty="0" err="1"/>
              <a:t>Programmable</a:t>
            </a:r>
            <a:r>
              <a:rPr lang="bg-BG" sz="2200" b="1" dirty="0"/>
              <a:t> ROM:</a:t>
            </a:r>
            <a:endParaRPr lang="bg-BG" sz="2200" dirty="0"/>
          </a:p>
          <a:p>
            <a:pPr marL="0" indent="0" algn="just">
              <a:buNone/>
            </a:pPr>
            <a:r>
              <a:rPr lang="bg-BG" sz="2200" dirty="0"/>
              <a:t>Разновидност на памет тип ROM: изтриваема програмируема памет само за четене. Изтриването на записаната върху нея информация се извършва чрез осветяване на полупроводниковия кристал с ултравиолетова светлина, след което електрически се записва новата информация в специално устройство - </a:t>
            </a:r>
            <a:r>
              <a:rPr lang="bg-BG" sz="2200" i="1" dirty="0"/>
              <a:t>програматор</a:t>
            </a:r>
            <a:r>
              <a:rPr lang="bg-BG" sz="2200" dirty="0"/>
              <a:t>, включено към един от стандартните интерфейси на КС</a:t>
            </a:r>
            <a:r>
              <a:rPr lang="bg-BG" sz="2200" dirty="0" smtClean="0"/>
              <a:t>;</a:t>
            </a:r>
          </a:p>
          <a:p>
            <a:pPr algn="just"/>
            <a:r>
              <a:rPr lang="bg-BG" sz="2200" b="1" dirty="0"/>
              <a:t>EEPROM - </a:t>
            </a:r>
            <a:r>
              <a:rPr lang="bg-BG" sz="2200" b="1" dirty="0" err="1"/>
              <a:t>Electrically</a:t>
            </a:r>
            <a:r>
              <a:rPr lang="bg-BG" sz="2200" b="1" dirty="0"/>
              <a:t> </a:t>
            </a:r>
            <a:r>
              <a:rPr lang="bg-BG" sz="2200" b="1" dirty="0" err="1"/>
              <a:t>Erasable</a:t>
            </a:r>
            <a:r>
              <a:rPr lang="bg-BG" sz="2200" b="1" dirty="0"/>
              <a:t> </a:t>
            </a:r>
            <a:r>
              <a:rPr lang="bg-BG" sz="2200" b="1" dirty="0" err="1"/>
              <a:t>Programmable</a:t>
            </a:r>
            <a:r>
              <a:rPr lang="bg-BG" sz="2200" b="1" dirty="0"/>
              <a:t> ROM:</a:t>
            </a:r>
            <a:endParaRPr lang="bg-BG" sz="2200" dirty="0"/>
          </a:p>
          <a:p>
            <a:pPr marL="0" indent="0" algn="just">
              <a:buNone/>
            </a:pPr>
            <a:r>
              <a:rPr lang="bg-BG" sz="2200" dirty="0"/>
              <a:t>Електрически изтриваема и програмируема полупроводникова памет;</a:t>
            </a:r>
          </a:p>
          <a:p>
            <a:pPr marL="0" indent="0" algn="just">
              <a:buNone/>
            </a:pPr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91610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8879" y="727023"/>
            <a:ext cx="9960625" cy="6130977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sz="2600" b="1" dirty="0"/>
              <a:t>FLASH-памет: </a:t>
            </a:r>
            <a:endParaRPr lang="bg-BG" sz="2600" dirty="0"/>
          </a:p>
          <a:p>
            <a:pPr marL="0" indent="0" algn="just">
              <a:buNone/>
            </a:pPr>
            <a:r>
              <a:rPr lang="bg-BG" sz="2600" dirty="0" smtClean="0"/>
              <a:t>	Това </a:t>
            </a:r>
            <a:r>
              <a:rPr lang="bg-BG" sz="2600" dirty="0"/>
              <a:t>е разновидност на </a:t>
            </a:r>
            <a:r>
              <a:rPr lang="bg-BG" sz="2600" dirty="0" err="1"/>
              <a:t>енергонезависима</a:t>
            </a:r>
            <a:r>
              <a:rPr lang="bg-BG" sz="2600" dirty="0"/>
              <a:t> </a:t>
            </a:r>
            <a:r>
              <a:rPr lang="bg-BG" sz="2600" dirty="0" err="1"/>
              <a:t>препрограмируема</a:t>
            </a:r>
            <a:r>
              <a:rPr lang="bg-BG" sz="2600" dirty="0"/>
              <a:t> памет тип EEPROM в съвременните КС. Монтира се на дънната платка (</a:t>
            </a:r>
            <a:r>
              <a:rPr lang="bg-BG" sz="2600" dirty="0" err="1"/>
              <a:t>Main</a:t>
            </a:r>
            <a:r>
              <a:rPr lang="bg-BG" sz="2600" dirty="0"/>
              <a:t> </a:t>
            </a:r>
            <a:r>
              <a:rPr lang="bg-BG" sz="2600" dirty="0" err="1"/>
              <a:t>Board</a:t>
            </a:r>
            <a:r>
              <a:rPr lang="bg-BG" sz="2600" dirty="0"/>
              <a:t>) и върху тази полупроводникова памет се презаписват чрез външен носител нови версии на BIOS (</a:t>
            </a:r>
            <a:r>
              <a:rPr lang="bg-BG" sz="2600" dirty="0" err="1"/>
              <a:t>Basic</a:t>
            </a:r>
            <a:r>
              <a:rPr lang="bg-BG" sz="2600" dirty="0"/>
              <a:t> </a:t>
            </a:r>
            <a:r>
              <a:rPr lang="bg-BG" sz="2600" dirty="0" err="1"/>
              <a:t>Input-Output</a:t>
            </a:r>
            <a:r>
              <a:rPr lang="bg-BG" sz="2600" dirty="0"/>
              <a:t> </a:t>
            </a:r>
            <a:r>
              <a:rPr lang="bg-BG" sz="2600" dirty="0" err="1"/>
              <a:t>System</a:t>
            </a:r>
            <a:r>
              <a:rPr lang="bg-BG" sz="2600" dirty="0"/>
              <a:t>), без да се снема предназначената за целта (във всички досегашни модели КС) интегрална схема ROM (една от нейните разновидности) за изтриване и запис върху програматор на новата версия BIOS. Понастоящем с тази технология се ползвам широко разпространението, с обем вече до 8 </a:t>
            </a:r>
            <a:r>
              <a:rPr lang="bg-BG" sz="2600" dirty="0" err="1"/>
              <a:t>Gbytes</a:t>
            </a:r>
            <a:r>
              <a:rPr lang="bg-BG" sz="2600" dirty="0"/>
              <a:t> преносими външни памети с възможност за презапис върху тях от порядъка на 10 000 пъти.</a:t>
            </a:r>
          </a:p>
          <a:p>
            <a:pPr marL="0" indent="0" algn="just">
              <a:buNone/>
            </a:pPr>
            <a:r>
              <a:rPr lang="bg-BG" sz="2200" dirty="0" smtClean="0"/>
              <a:t>	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70964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075" y="809469"/>
            <a:ext cx="10095537" cy="51017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dirty="0" smtClean="0"/>
              <a:t>	</a:t>
            </a:r>
            <a:r>
              <a:rPr lang="bg-BG" sz="2600" u="sng" dirty="0" smtClean="0"/>
              <a:t>Предимството</a:t>
            </a:r>
            <a:r>
              <a:rPr lang="bg-BG" sz="2600" dirty="0" smtClean="0"/>
              <a:t> </a:t>
            </a:r>
            <a:r>
              <a:rPr lang="bg-BG" sz="2600" dirty="0"/>
              <a:t>на флаш паметта пред RAM и DRAM паметите е нейната </a:t>
            </a:r>
            <a:r>
              <a:rPr lang="bg-BG" sz="2600" dirty="0" err="1"/>
              <a:t>енергонезависимост</a:t>
            </a:r>
            <a:r>
              <a:rPr lang="bg-BG" sz="2600" dirty="0"/>
              <a:t> - при изключване на захранването съдържанието на паметта се запазва. Предимството й пък пред дисковите устройства тип CD и DVD е отсъствието на електромеханични части. Затова флаш паметта е компактна, евтина (като се отчете стойността на устройствата за четене и запис при посочените) и предоставя по-бърз достъп.</a:t>
            </a:r>
          </a:p>
          <a:p>
            <a:pPr marL="0" indent="0" algn="just">
              <a:buNone/>
            </a:pPr>
            <a:r>
              <a:rPr lang="bg-BG" sz="2600" dirty="0"/>
              <a:t>	</a:t>
            </a:r>
            <a:r>
              <a:rPr lang="bg-BG" sz="2600" u="sng" dirty="0"/>
              <a:t>Недостатък</a:t>
            </a:r>
            <a:r>
              <a:rPr lang="bg-BG" sz="2600" dirty="0"/>
              <a:t> в сравнение с твърдите дискове е относително малкият обем: обемът на най-големите FLASH карти е около 8гигабайта. Работата по увеличаване на обема продължава.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71371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967" y="689548"/>
            <a:ext cx="9930645" cy="52216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dirty="0" smtClean="0"/>
              <a:t>	</a:t>
            </a:r>
            <a:r>
              <a:rPr lang="bg-BG" sz="2600" dirty="0" smtClean="0"/>
              <a:t>Благодарение </a:t>
            </a:r>
            <a:r>
              <a:rPr lang="bg-BG" sz="2600" dirty="0"/>
              <a:t>на компактността, евтината цена и липсата на нужда от захранване, FLASH-паметта се </a:t>
            </a:r>
            <a:r>
              <a:rPr lang="bg-BG" sz="2600" dirty="0" err="1"/>
              <a:t>използува</a:t>
            </a:r>
            <a:r>
              <a:rPr lang="bg-BG" sz="2600" dirty="0"/>
              <a:t> широко във вид на флаш карти в портативни устройства, работещи с батерии — цифров фотоапарат и видеокамера, цифров диктофон, MP3-плейър, PDA и др. Във формата на USB флаш карта (FLASH карта с изведен стандартен интерфейс за USB порт) пък се използва за съхранение на информация в КС. Вграденото програмно осигуряване в различни мрежови и периферни устройства (рутери, принтери, скенери) също все по-често се записва на този тип памет.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26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snimka.bg/9406/025067480.jpg?r=0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64" b="9800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883" y="502170"/>
            <a:ext cx="47625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illionaire.bg/dbfiles/articles/Article2022Full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17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341" y="32674"/>
            <a:ext cx="4360365" cy="2989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1.gstatic.com/images?q=tbn:ANd9GcRKVpXZ3RBgljMzbSDSCY2UuRgis0PZOrMLtsc23e8FhzQWIWX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92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913" y="2744750"/>
            <a:ext cx="4155382" cy="244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kupih-si.com/image/cache/data/EE%20stoki/USBDMMEE-1%204-500x500.jp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400" b="98000" l="600" r="99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364" y="2665568"/>
            <a:ext cx="4083154" cy="408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267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358" y="63910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/>
              <a:t>Управление на </a:t>
            </a:r>
            <a:r>
              <a:rPr lang="bg-BG" b="1" dirty="0" smtClean="0"/>
              <a:t>паметта</a:t>
            </a:r>
            <a:r>
              <a:rPr lang="bg-BG" dirty="0"/>
              <a:t/>
            </a:r>
            <a:br>
              <a:rPr lang="bg-BG" dirty="0"/>
            </a:br>
            <a:r>
              <a:rPr lang="bg-BG" b="1" dirty="0" smtClean="0"/>
              <a:t>Сегментиране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3652" y="2133600"/>
            <a:ext cx="9450960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bg-BG" sz="2600" dirty="0"/>
              <a:t>За достъп до клетките на сегментната памет се използва съставен логически адрес, който се състои от селектор, задаващ базовия адрес - началото на сегмента и относителен адрес на клетката - байт или дума в сегмента. Параметрите на сегмента се описват със структура от 8 байта, която се нарича дескриптор и се състои от граница на сегмента, базов адрес и правила за достъп до този сегмент.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71745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Адресиране при сегментна организац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171" y="1843791"/>
            <a:ext cx="7405141" cy="45270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563318" y="614597"/>
            <a:ext cx="76299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000" dirty="0"/>
              <a:t>Адресиране при сегментна организация</a:t>
            </a:r>
            <a:endParaRPr lang="bg-BG" sz="3000" dirty="0"/>
          </a:p>
        </p:txBody>
      </p:sp>
    </p:spTree>
    <p:extLst>
      <p:ext uri="{BB962C8B-B14F-4D97-AF65-F5344CB8AC3E}">
        <p14:creationId xmlns:p14="http://schemas.microsoft.com/office/powerpoint/2010/main" val="2384173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8432" y="519179"/>
            <a:ext cx="8911687" cy="1280890"/>
          </a:xfrm>
        </p:spPr>
        <p:txBody>
          <a:bodyPr/>
          <a:lstStyle/>
          <a:p>
            <a:pPr algn="ctr"/>
            <a:r>
              <a:rPr lang="bg-BG" dirty="0"/>
              <a:t>Адресиране при </a:t>
            </a:r>
            <a:r>
              <a:rPr lang="bg-BG" dirty="0" err="1"/>
              <a:t>стрaнична</a:t>
            </a:r>
            <a:r>
              <a:rPr lang="bg-BG" dirty="0"/>
              <a:t> организация</a:t>
            </a:r>
            <a:endParaRPr lang="bg-BG" dirty="0"/>
          </a:p>
        </p:txBody>
      </p:sp>
      <p:pic>
        <p:nvPicPr>
          <p:cNvPr id="4" name="Content Placeholder 3" descr="Адресиране при стрaнична организация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990" y="1800069"/>
            <a:ext cx="8274570" cy="44808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766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8939" y="624109"/>
            <a:ext cx="9705792" cy="1684375"/>
          </a:xfrm>
        </p:spPr>
        <p:txBody>
          <a:bodyPr>
            <a:noAutofit/>
          </a:bodyPr>
          <a:lstStyle/>
          <a:p>
            <a:pPr algn="ctr"/>
            <a:r>
              <a:rPr lang="bg-BG" sz="2600" dirty="0"/>
              <a:t>Съхраняването на този голям обем от информационни ресурси се извършва в различни по тип и предназначение памети, които имат следните </a:t>
            </a:r>
            <a:r>
              <a:rPr lang="bg-BG" sz="2600" i="1" u="sng" dirty="0"/>
              <a:t>функционални характеристики:</a:t>
            </a:r>
            <a:r>
              <a:rPr lang="bg-BG" sz="2600" u="sng" dirty="0"/>
              <a:t/>
            </a:r>
            <a:br>
              <a:rPr lang="bg-BG" sz="2600" u="sng" dirty="0"/>
            </a:br>
            <a:endParaRPr lang="bg-BG" sz="2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8821" y="2433404"/>
            <a:ext cx="9061214" cy="3777622"/>
          </a:xfrm>
        </p:spPr>
        <p:txBody>
          <a:bodyPr>
            <a:noAutofit/>
          </a:bodyPr>
          <a:lstStyle/>
          <a:p>
            <a:pPr lvl="0"/>
            <a:r>
              <a:rPr lang="bg-BG" sz="2600" b="1" dirty="0"/>
              <a:t>Бързодействие:</a:t>
            </a:r>
            <a:r>
              <a:rPr lang="bg-BG" sz="2600" dirty="0"/>
              <a:t/>
            </a:r>
            <a:br>
              <a:rPr lang="bg-BG" sz="2600" dirty="0"/>
            </a:br>
            <a:r>
              <a:rPr lang="bg-BG" sz="2600" dirty="0"/>
              <a:t>Тази характеристика включва времето за достъп до мястото на съхраняване, времето за осъществяване на зададената операция - запис или четене, и времето за прехвърляне на тази информация върху шината за данни: това е общото време за доставяне на информацията по </a:t>
            </a:r>
            <a:r>
              <a:rPr lang="bg-BG" sz="2600" dirty="0" smtClean="0"/>
              <a:t>предназначение;</a:t>
            </a:r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2341387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sz="2600" b="1" dirty="0"/>
              <a:t>Капацитет:</a:t>
            </a:r>
            <a:r>
              <a:rPr lang="bg-BG" sz="2600" dirty="0"/>
              <a:t/>
            </a:r>
            <a:br>
              <a:rPr lang="bg-BG" sz="2600" dirty="0"/>
            </a:br>
            <a:r>
              <a:rPr lang="bg-BG" sz="2600" dirty="0"/>
              <a:t>Това е максималният брой информационни единици, които могат да се съхраняват в дадена памет. Прието е измерването да става в основната адресируема единица - байт и неговите производни: </a:t>
            </a:r>
            <a:r>
              <a:rPr lang="bg-BG" sz="2600" dirty="0" err="1"/>
              <a:t>kB</a:t>
            </a:r>
            <a:r>
              <a:rPr lang="bg-BG" sz="2600" dirty="0"/>
              <a:t>, MB, GB, TB (терабайт, EB (</a:t>
            </a:r>
            <a:r>
              <a:rPr lang="bg-BG" sz="2600" dirty="0" err="1"/>
              <a:t>екзабайт</a:t>
            </a:r>
            <a:r>
              <a:rPr lang="bg-BG" sz="2600" dirty="0"/>
              <a:t>) или в основната организационна единица -дума (W);</a:t>
            </a:r>
          </a:p>
          <a:p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1865144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z="2600" b="1" dirty="0"/>
              <a:t>Плътност:</a:t>
            </a:r>
            <a:r>
              <a:rPr lang="bg-BG" sz="2600" dirty="0"/>
              <a:t/>
            </a:r>
            <a:br>
              <a:rPr lang="bg-BG" sz="2600" dirty="0"/>
            </a:br>
            <a:r>
              <a:rPr lang="bg-BG" sz="2600" dirty="0"/>
              <a:t>Това е количеството информация, която може да се запише на единица площ или обем от паметта. Тази характеристика изразява технологичната страна на процеса на записване и възможностите за съхраняване на повече информация върху по-малка площ от запаметяващата среда;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87182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sz="2600" b="1" dirty="0"/>
              <a:t>Метод за достъп:</a:t>
            </a:r>
            <a:endParaRPr lang="bg-BG" sz="2600" dirty="0"/>
          </a:p>
          <a:p>
            <a:pPr marL="0" indent="0">
              <a:buNone/>
            </a:pPr>
            <a:r>
              <a:rPr lang="bg-BG" sz="2600" dirty="0"/>
              <a:t>Тази характеристика на паметта представя начина, по който се осъществява достигане до мястото на съхраняване на дадена информация в конкретната памет.</a:t>
            </a:r>
          </a:p>
          <a:p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3429700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8584" y="629587"/>
            <a:ext cx="9346028" cy="528163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bg-BG" sz="3000" dirty="0" smtClean="0"/>
              <a:t>	В </a:t>
            </a:r>
            <a:r>
              <a:rPr lang="bg-BG" sz="3000" dirty="0"/>
              <a:t>зависимост от конкретните параметри на тези основни характеристики, различните памети намират своето място в общата системна памет, като се оформят йерархични нива. Въвеждането на йерархия в компютърната памет е свързано с отношението на ЦП към нея, както и с организацията на </a:t>
            </a:r>
            <a:r>
              <a:rPr lang="bg-BG" sz="3000" dirty="0" err="1"/>
              <a:t>процесорния</a:t>
            </a:r>
            <a:r>
              <a:rPr lang="bg-BG" sz="3000" dirty="0"/>
              <a:t> достъп до информацията.</a:t>
            </a:r>
          </a:p>
          <a:p>
            <a:pPr marL="0" indent="0" algn="just">
              <a:buNone/>
            </a:pPr>
            <a:r>
              <a:rPr lang="bg-BG" sz="3000" dirty="0" smtClean="0"/>
              <a:t>	Така </a:t>
            </a:r>
            <a:r>
              <a:rPr lang="bg-BG" sz="3000" dirty="0"/>
              <a:t>се оформят следните две основни групи компютърна </a:t>
            </a:r>
            <a:r>
              <a:rPr lang="bg-BG" sz="3000" dirty="0" smtClean="0"/>
              <a:t>памет:</a:t>
            </a:r>
          </a:p>
          <a:p>
            <a:pPr marL="0" indent="0" algn="just">
              <a:buNone/>
            </a:pPr>
            <a:r>
              <a:rPr lang="bg-BG" sz="3200" b="1" dirty="0" smtClean="0">
                <a:solidFill>
                  <a:srgbClr val="FFFF00"/>
                </a:solidFill>
              </a:rPr>
              <a:t>основна (първична) памет</a:t>
            </a:r>
            <a:r>
              <a:rPr lang="bg-BG" sz="3200" dirty="0" smtClean="0">
                <a:solidFill>
                  <a:srgbClr val="FFFF00"/>
                </a:solidFill>
              </a:rPr>
              <a:t> (ОП+СОП+ПП) и </a:t>
            </a:r>
            <a:r>
              <a:rPr lang="bg-BG" sz="3200" b="1" dirty="0" smtClean="0">
                <a:solidFill>
                  <a:srgbClr val="FFFF00"/>
                </a:solidFill>
              </a:rPr>
              <a:t>допълнителна (вторична) памет</a:t>
            </a:r>
            <a:r>
              <a:rPr lang="bg-BG" sz="3200" dirty="0" smtClean="0">
                <a:solidFill>
                  <a:srgbClr val="FFFF00"/>
                </a:solidFill>
              </a:rPr>
              <a:t> (БВП + ВП). </a:t>
            </a:r>
            <a:endParaRPr lang="bg-BG" sz="3200" dirty="0">
              <a:solidFill>
                <a:srgbClr val="FFFF00"/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49811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Йерархия на компютърната паме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731" y="1978702"/>
            <a:ext cx="8049718" cy="401736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233534" y="539646"/>
            <a:ext cx="70453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000" dirty="0"/>
              <a:t>Йерархия на компютърната памет </a:t>
            </a:r>
            <a:endParaRPr lang="bg-BG" sz="3000" dirty="0"/>
          </a:p>
        </p:txBody>
      </p:sp>
    </p:spTree>
    <p:extLst>
      <p:ext uri="{BB962C8B-B14F-4D97-AF65-F5344CB8AC3E}">
        <p14:creationId xmlns:p14="http://schemas.microsoft.com/office/powerpoint/2010/main" val="3766086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/>
              <a:t>Основна - първична памет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603" y="1618938"/>
            <a:ext cx="9376009" cy="42922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600" dirty="0" smtClean="0"/>
              <a:t>	Това </a:t>
            </a:r>
            <a:r>
              <a:rPr lang="bg-BG" sz="2600" dirty="0"/>
              <a:t>е паметта, с която централния процесор може да работи директно. Тази памет служи за съхраняване на всички изпълнявани в дадения момент от КС програми, обработваните от тези програми данни и необходимите за управление на използваните изчислителни процеси системни програми и </a:t>
            </a:r>
            <a:r>
              <a:rPr lang="bg-BG" sz="2600" dirty="0" err="1"/>
              <a:t>микропрограмно</a:t>
            </a:r>
            <a:r>
              <a:rPr lang="bg-BG" sz="2600" dirty="0"/>
              <a:t> осигуряване</a:t>
            </a:r>
            <a:r>
              <a:rPr lang="bg-BG" sz="2600" dirty="0" smtClean="0"/>
              <a:t>.</a:t>
            </a:r>
          </a:p>
          <a:p>
            <a:pPr marL="0" indent="0" algn="just">
              <a:buNone/>
            </a:pPr>
            <a:r>
              <a:rPr lang="bg-BG" sz="2600" dirty="0" smtClean="0"/>
              <a:t>	В </a:t>
            </a:r>
            <a:r>
              <a:rPr lang="bg-BG" sz="2600" dirty="0"/>
              <a:t>основната (първичната) памет се включва и </a:t>
            </a:r>
            <a:r>
              <a:rPr lang="bg-BG" sz="2600" i="1" dirty="0"/>
              <a:t>оперативната памет- ОП</a:t>
            </a:r>
            <a:r>
              <a:rPr lang="bg-BG" sz="2600" dirty="0"/>
              <a:t> на КС, наричана още </a:t>
            </a:r>
            <a:r>
              <a:rPr lang="bg-BG" sz="2600" i="1" dirty="0"/>
              <a:t>вътрешна (главна) памет</a:t>
            </a:r>
            <a:r>
              <a:rPr lang="bg-BG" sz="2600" dirty="0"/>
              <a:t>. </a:t>
            </a:r>
          </a:p>
          <a:p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128989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</TotalTime>
  <Words>730</Words>
  <Application>Microsoft Office PowerPoint</Application>
  <PresentationFormat>Widescreen</PresentationFormat>
  <Paragraphs>60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Agatha-Modern</vt:lpstr>
      <vt:lpstr>Arial</vt:lpstr>
      <vt:lpstr>Century Gothic</vt:lpstr>
      <vt:lpstr>Wingdings 3</vt:lpstr>
      <vt:lpstr>Wisp</vt:lpstr>
      <vt:lpstr>Компютърна памет. Организация на паметта. Видове памет.</vt:lpstr>
      <vt:lpstr>1. Компютърна памет. Видове. </vt:lpstr>
      <vt:lpstr>Съхраняването на този голям обем от информационни ресурси се извършва в различни по тип и предназначение памети, които имат следните функционални характеристики: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Основна - първична памет </vt:lpstr>
      <vt:lpstr>Допълнителна - вторична памет</vt:lpstr>
      <vt:lpstr>PowerPoint Presentation</vt:lpstr>
      <vt:lpstr>Организация на паметта:</vt:lpstr>
      <vt:lpstr>PowerPoint Presentation</vt:lpstr>
      <vt:lpstr>Виртуална памет</vt:lpstr>
      <vt:lpstr>Сегментация на паметта</vt:lpstr>
      <vt:lpstr>Стрaнично управление на паметта</vt:lpstr>
      <vt:lpstr>CACHE-памет</vt:lpstr>
      <vt:lpstr>По начина на търсене на информацията паметите се делят на:</vt:lpstr>
      <vt:lpstr>По технологичен признак и начин на запис/четене паметите биват: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Управление на паметта Сегментиране </vt:lpstr>
      <vt:lpstr>PowerPoint Presentation</vt:lpstr>
      <vt:lpstr>Адресиране при стрaнична организация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GGG</dc:creator>
  <cp:lastModifiedBy>GGG</cp:lastModifiedBy>
  <cp:revision>33</cp:revision>
  <dcterms:created xsi:type="dcterms:W3CDTF">2013-10-10T05:44:07Z</dcterms:created>
  <dcterms:modified xsi:type="dcterms:W3CDTF">2013-10-10T08:28:47Z</dcterms:modified>
</cp:coreProperties>
</file>